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94660"/>
  </p:normalViewPr>
  <p:slideViewPr>
    <p:cSldViewPr>
      <p:cViewPr varScale="1">
        <p:scale>
          <a:sx n="78" d="100"/>
          <a:sy n="78" d="100"/>
        </p:scale>
        <p:origin x="1666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50D260D4-9298-4E0B-BF92-771E4EDA9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691B4D63-3270-41C1-9A0B-172A56B4E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3A79AB4-299D-4920-AB70-58CD94E7605F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E3FFBF7-856B-45AD-83C3-523D986619B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DF1FADED-4701-4A90-B431-57B6F5E215A6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A8A77FA5-7215-413A-AB1A-25D42359F69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6025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E2AAE5F-AA5A-4D8C-A7BD-C31BA101B00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17B02BB4-17AE-47D4-9ACA-1815859BF0B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fld id="{31E2A612-6ACC-414F-B6C5-DEE588AA400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D40276E-1778-488E-BEE0-B0CABA78B01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3F03979-CC23-4BD5-BDCD-FA72A8666B4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26C03C81-854B-4E07-81DD-544DB47B1C4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Text Box 2">
            <a:extLst>
              <a:ext uri="{FF2B5EF4-FFF2-40B4-BE49-F238E27FC236}">
                <a16:creationId xmlns:a16="http://schemas.microsoft.com/office/drawing/2014/main" id="{0528DEA0-B6D5-4400-96C7-92671F92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EDE1728-9A52-4971-8F49-0449C73E9B5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DCFFB5-F223-4001-854F-1DF3FCDE918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3489" name="Rectangle 1">
            <a:extLst>
              <a:ext uri="{FF2B5EF4-FFF2-40B4-BE49-F238E27FC236}">
                <a16:creationId xmlns:a16="http://schemas.microsoft.com/office/drawing/2014/main" id="{18470C92-2B70-4ABA-8E53-F8A859512D6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Text Box 2">
            <a:extLst>
              <a:ext uri="{FF2B5EF4-FFF2-40B4-BE49-F238E27FC236}">
                <a16:creationId xmlns:a16="http://schemas.microsoft.com/office/drawing/2014/main" id="{A8355D3E-C243-46FC-ABDF-A6C9B7EC3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0B6934CB-F01A-4467-86B6-C3E44D33666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74ECD-CD12-4BBE-9B35-0FB8BE615E6D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4513" name="Rectangle 1">
            <a:extLst>
              <a:ext uri="{FF2B5EF4-FFF2-40B4-BE49-F238E27FC236}">
                <a16:creationId xmlns:a16="http://schemas.microsoft.com/office/drawing/2014/main" id="{7530DCC7-BDDF-4CB3-9334-5271CD370FB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Text Box 2">
            <a:extLst>
              <a:ext uri="{FF2B5EF4-FFF2-40B4-BE49-F238E27FC236}">
                <a16:creationId xmlns:a16="http://schemas.microsoft.com/office/drawing/2014/main" id="{3BF49400-18D8-4D45-B17A-96DBBC225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08938586-5472-4846-B837-49E268721A6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447AAA-0D3A-4BD0-B045-D84881D3C49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5537" name="Rectangle 1">
            <a:extLst>
              <a:ext uri="{FF2B5EF4-FFF2-40B4-BE49-F238E27FC236}">
                <a16:creationId xmlns:a16="http://schemas.microsoft.com/office/drawing/2014/main" id="{F0834673-D28E-4BEE-8330-E79CFBA7E08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Text Box 2">
            <a:extLst>
              <a:ext uri="{FF2B5EF4-FFF2-40B4-BE49-F238E27FC236}">
                <a16:creationId xmlns:a16="http://schemas.microsoft.com/office/drawing/2014/main" id="{F895C805-593D-4F30-9532-018D37124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BA24BF69-58EB-45C9-AC89-79266292B67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58876E-7A04-46C8-8749-41DF7E85F75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6561" name="Rectangle 1">
            <a:extLst>
              <a:ext uri="{FF2B5EF4-FFF2-40B4-BE49-F238E27FC236}">
                <a16:creationId xmlns:a16="http://schemas.microsoft.com/office/drawing/2014/main" id="{9F2E7C99-CCC1-4392-8B8F-840F61C46FA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Text Box 2">
            <a:extLst>
              <a:ext uri="{FF2B5EF4-FFF2-40B4-BE49-F238E27FC236}">
                <a16:creationId xmlns:a16="http://schemas.microsoft.com/office/drawing/2014/main" id="{3038028B-02C9-4630-BB60-251BEC2ED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50302DE-AFE2-4EEC-B8DF-ED06E65B523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DBA185-D766-4CEE-BF72-318BAEAD4C6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7585" name="Rectangle 1">
            <a:extLst>
              <a:ext uri="{FF2B5EF4-FFF2-40B4-BE49-F238E27FC236}">
                <a16:creationId xmlns:a16="http://schemas.microsoft.com/office/drawing/2014/main" id="{31453708-C58C-4A57-A2A4-2CB297B583A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B19F5C81-EF20-4EB1-882E-BE1F7D49F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E775906C-4855-4EB5-B65C-CFC70B62CB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6D28B4-9031-4036-B51E-6E5B987E74EF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8609" name="Rectangle 1">
            <a:extLst>
              <a:ext uri="{FF2B5EF4-FFF2-40B4-BE49-F238E27FC236}">
                <a16:creationId xmlns:a16="http://schemas.microsoft.com/office/drawing/2014/main" id="{D3A6CC48-DB3D-41E2-BBB4-07B017B703E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Text Box 2">
            <a:extLst>
              <a:ext uri="{FF2B5EF4-FFF2-40B4-BE49-F238E27FC236}">
                <a16:creationId xmlns:a16="http://schemas.microsoft.com/office/drawing/2014/main" id="{100BCA98-4C3E-45D7-A8CD-6C30B8729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6406DE4-BBA0-49CD-A722-9F1343A2928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48307B-A1C9-4A01-96DE-E2888AC07AFE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9633" name="Rectangle 1">
            <a:extLst>
              <a:ext uri="{FF2B5EF4-FFF2-40B4-BE49-F238E27FC236}">
                <a16:creationId xmlns:a16="http://schemas.microsoft.com/office/drawing/2014/main" id="{244B729A-42BF-4B2A-8C9D-1BE6BEFF1BE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Text Box 2">
            <a:extLst>
              <a:ext uri="{FF2B5EF4-FFF2-40B4-BE49-F238E27FC236}">
                <a16:creationId xmlns:a16="http://schemas.microsoft.com/office/drawing/2014/main" id="{A2A217DF-2097-4A64-BA3B-111B23933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71A4E1F-9BD2-4991-8A70-1191E5DF40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F21EFA-E9ED-4835-8228-821EBECB7681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B8F0D1EA-2C58-4C7D-8D06-9A02715D149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Text Box 2">
            <a:extLst>
              <a:ext uri="{FF2B5EF4-FFF2-40B4-BE49-F238E27FC236}">
                <a16:creationId xmlns:a16="http://schemas.microsoft.com/office/drawing/2014/main" id="{1B090FED-1B6C-4B30-B8D7-9756CCB4D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8839279-FC6B-4A18-AE37-1F9FC56B79D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2D6E52-67CE-402D-8522-8B9590CC5EE2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71681" name="Rectangle 1">
            <a:extLst>
              <a:ext uri="{FF2B5EF4-FFF2-40B4-BE49-F238E27FC236}">
                <a16:creationId xmlns:a16="http://schemas.microsoft.com/office/drawing/2014/main" id="{D90D0DC0-1D59-4F37-9FA1-2E0E046E0FA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Text Box 2">
            <a:extLst>
              <a:ext uri="{FF2B5EF4-FFF2-40B4-BE49-F238E27FC236}">
                <a16:creationId xmlns:a16="http://schemas.microsoft.com/office/drawing/2014/main" id="{092A6B0F-0F28-4B48-97D6-9FB00828D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E78345FA-F9FD-4DBC-A046-943697650BA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5D7E72-217A-4989-80CB-69BA43E1769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F3CC99B2-880E-4101-86B7-968800C3729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Text Box 2">
            <a:extLst>
              <a:ext uri="{FF2B5EF4-FFF2-40B4-BE49-F238E27FC236}">
                <a16:creationId xmlns:a16="http://schemas.microsoft.com/office/drawing/2014/main" id="{3AC08635-E8C1-4DDD-B409-C13C0940B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9ECCD16-3C5F-4549-8E2F-74EA15A671D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E1813C-79A8-4C7D-B6E6-E264080E393B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DF6A6B02-F9A3-40A2-96BB-2891401DD18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Text Box 2">
            <a:extLst>
              <a:ext uri="{FF2B5EF4-FFF2-40B4-BE49-F238E27FC236}">
                <a16:creationId xmlns:a16="http://schemas.microsoft.com/office/drawing/2014/main" id="{E165B1AE-8FE5-4FC6-A2D4-B709E811E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3D12485-869F-4654-84B0-31400155B7D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81E12A-F326-49AA-8D4F-04259764B082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87C7E15F-AF6C-440A-8449-EF6BA3940D9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Text Box 2">
            <a:extLst>
              <a:ext uri="{FF2B5EF4-FFF2-40B4-BE49-F238E27FC236}">
                <a16:creationId xmlns:a16="http://schemas.microsoft.com/office/drawing/2014/main" id="{327DFF0E-6CD2-40E0-9AE5-7709205B1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5063E4F-4A9F-4569-B884-A77A64DF85B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111E95-E6A7-4BD9-B931-DEDB8AB28E4E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2F2F0639-8BD8-468E-9C17-29BD4538819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Text Box 2">
            <a:extLst>
              <a:ext uri="{FF2B5EF4-FFF2-40B4-BE49-F238E27FC236}">
                <a16:creationId xmlns:a16="http://schemas.microsoft.com/office/drawing/2014/main" id="{F2E0F2C4-936B-4423-97DF-E11C18781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79A4378B-11BB-4239-9571-7B63317006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E30C41-7A8B-4014-B4D5-D1D70C2A81C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75777" name="Rectangle 1">
            <a:extLst>
              <a:ext uri="{FF2B5EF4-FFF2-40B4-BE49-F238E27FC236}">
                <a16:creationId xmlns:a16="http://schemas.microsoft.com/office/drawing/2014/main" id="{2449A134-9677-41E4-B5D6-7AE1ADF3703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Text Box 2">
            <a:extLst>
              <a:ext uri="{FF2B5EF4-FFF2-40B4-BE49-F238E27FC236}">
                <a16:creationId xmlns:a16="http://schemas.microsoft.com/office/drawing/2014/main" id="{2714BCE6-D41A-45B2-817D-945567B06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BAE8D83-CE59-4AF7-AFB9-B150B7688A6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0EF9C2-6273-4E72-9369-81E45FC30B1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76801" name="Rectangle 1">
            <a:extLst>
              <a:ext uri="{FF2B5EF4-FFF2-40B4-BE49-F238E27FC236}">
                <a16:creationId xmlns:a16="http://schemas.microsoft.com/office/drawing/2014/main" id="{307EA0AA-075A-4E93-9722-B9F4593170D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Text Box 2">
            <a:extLst>
              <a:ext uri="{FF2B5EF4-FFF2-40B4-BE49-F238E27FC236}">
                <a16:creationId xmlns:a16="http://schemas.microsoft.com/office/drawing/2014/main" id="{AE0FC655-45CF-44CE-8F74-5AD31CF08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0AAE1B09-545E-40AB-B9F4-DFD567D1E0C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72B179-0BE1-4CAA-B330-0F9F7349ACB3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A7D43B2C-EC7E-40F2-9B01-82EEC33C065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Text Box 2">
            <a:extLst>
              <a:ext uri="{FF2B5EF4-FFF2-40B4-BE49-F238E27FC236}">
                <a16:creationId xmlns:a16="http://schemas.microsoft.com/office/drawing/2014/main" id="{1BFF1C29-9675-41D4-A813-EF1746336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8D83B00-83F0-4CF4-8EED-D660C21D485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8FAE74-998E-4DB6-8AF0-A71BF435F47A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78849" name="Rectangle 1">
            <a:extLst>
              <a:ext uri="{FF2B5EF4-FFF2-40B4-BE49-F238E27FC236}">
                <a16:creationId xmlns:a16="http://schemas.microsoft.com/office/drawing/2014/main" id="{EEF73690-16DB-41C4-BD65-76BB011AE4B9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Text Box 2">
            <a:extLst>
              <a:ext uri="{FF2B5EF4-FFF2-40B4-BE49-F238E27FC236}">
                <a16:creationId xmlns:a16="http://schemas.microsoft.com/office/drawing/2014/main" id="{08986CAB-6054-45BE-B4DF-F5B0C35A2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329E1BEC-5101-44DE-8E7F-FA475D4ACD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633B45-2452-46A3-B0A9-664662918AB8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BA366D97-8B17-4841-A509-08B088C54FB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Text Box 2">
            <a:extLst>
              <a:ext uri="{FF2B5EF4-FFF2-40B4-BE49-F238E27FC236}">
                <a16:creationId xmlns:a16="http://schemas.microsoft.com/office/drawing/2014/main" id="{A73FDAD7-24C3-472C-9B4F-CB6E33638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041E620-A5D9-46CC-BBC3-DA465CE4897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DFE159-388B-4DDD-8DA1-E5F80D0B90C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4C95D12A-5ABB-4CCB-8513-5903DA9D8A57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>
            <a:extLst>
              <a:ext uri="{FF2B5EF4-FFF2-40B4-BE49-F238E27FC236}">
                <a16:creationId xmlns:a16="http://schemas.microsoft.com/office/drawing/2014/main" id="{71097694-2185-45DB-988E-29F60FEBB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D4B78FD7-6AFE-4A72-9549-46FB4BE0D9A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2D7FAE-A4BE-42F8-B36B-E3C6B8599D60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81921" name="Rectangle 1">
            <a:extLst>
              <a:ext uri="{FF2B5EF4-FFF2-40B4-BE49-F238E27FC236}">
                <a16:creationId xmlns:a16="http://schemas.microsoft.com/office/drawing/2014/main" id="{148195A6-6937-482C-87C3-F11D135F8DB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Text Box 2">
            <a:extLst>
              <a:ext uri="{FF2B5EF4-FFF2-40B4-BE49-F238E27FC236}">
                <a16:creationId xmlns:a16="http://schemas.microsoft.com/office/drawing/2014/main" id="{F11DB704-CFE5-4D7A-BFC6-25CCF900D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D59589AF-A45F-4272-920A-1358D2C3D26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576EC-7E9F-44D1-A7B1-08F8281768D3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BB0027C7-A3D0-44EF-85E3-BC1A35E5339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Text Box 2">
            <a:extLst>
              <a:ext uri="{FF2B5EF4-FFF2-40B4-BE49-F238E27FC236}">
                <a16:creationId xmlns:a16="http://schemas.microsoft.com/office/drawing/2014/main" id="{3283EC3F-37CD-49BC-A571-0AD5806EE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9293266-D33A-4842-A7C5-6BB61BA56A3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BB50D8-1661-484A-8B11-EA0BF774969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31C90303-0CA1-46BE-89D0-93E25AF21DE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Text Box 2">
            <a:extLst>
              <a:ext uri="{FF2B5EF4-FFF2-40B4-BE49-F238E27FC236}">
                <a16:creationId xmlns:a16="http://schemas.microsoft.com/office/drawing/2014/main" id="{3F7AB0A1-B4D0-4169-BF2F-EBA7F8604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6BC7A11-6502-4E0B-8076-156FFC367BC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3C4487-5326-40D3-8CB3-095CBBCCD597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5F8F473B-9080-49E1-8C48-DD1C3FF5CBA7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Text Box 2">
            <a:extLst>
              <a:ext uri="{FF2B5EF4-FFF2-40B4-BE49-F238E27FC236}">
                <a16:creationId xmlns:a16="http://schemas.microsoft.com/office/drawing/2014/main" id="{CA0EDBA1-0C60-4972-B3A9-61634C0E0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DC1218B5-0E7C-45C5-BDCE-31255265D1E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08415B-F612-4B01-9505-D8C91D590637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BD42574D-9B9E-4A99-9E5D-60E451E2C6A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Text Box 2">
            <a:extLst>
              <a:ext uri="{FF2B5EF4-FFF2-40B4-BE49-F238E27FC236}">
                <a16:creationId xmlns:a16="http://schemas.microsoft.com/office/drawing/2014/main" id="{E23A5ECA-E9DD-43A6-A1B9-8674E9EFA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79D8D4E4-1272-4475-8B6A-86EB65D9BC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A460E2-7BA5-42F1-9281-D363B53995F9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68C9DC61-FA91-4163-8AEA-00503B87F2C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0525DD77-60B7-4C84-89C1-CAC81CB08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DB37401D-222E-4876-8923-7DA4A5DC9E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0CEDB3-6063-4761-BB7D-39196CB36530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7041" name="Rectangle 1">
            <a:extLst>
              <a:ext uri="{FF2B5EF4-FFF2-40B4-BE49-F238E27FC236}">
                <a16:creationId xmlns:a16="http://schemas.microsoft.com/office/drawing/2014/main" id="{445955D0-7D91-4D44-BC2F-1BE31C7D1D3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>
            <a:extLst>
              <a:ext uri="{FF2B5EF4-FFF2-40B4-BE49-F238E27FC236}">
                <a16:creationId xmlns:a16="http://schemas.microsoft.com/office/drawing/2014/main" id="{21E8E2E6-2B96-4C62-919D-205CA41C7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02763790-289A-4B86-9553-1B079297415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B8635D-6151-4F24-B0BD-209C721E35CE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8065" name="Rectangle 1">
            <a:extLst>
              <a:ext uri="{FF2B5EF4-FFF2-40B4-BE49-F238E27FC236}">
                <a16:creationId xmlns:a16="http://schemas.microsoft.com/office/drawing/2014/main" id="{81CAFBFF-5979-4410-A57E-E3B7A06C246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Text Box 2">
            <a:extLst>
              <a:ext uri="{FF2B5EF4-FFF2-40B4-BE49-F238E27FC236}">
                <a16:creationId xmlns:a16="http://schemas.microsoft.com/office/drawing/2014/main" id="{E3DEDC85-A3F2-45CD-BE62-6949F0174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D10BB1F-5F25-4789-9F7B-04C2CF5FB5A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0B3C9A-5DD2-4841-955E-7AED8049E6C1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89089" name="Rectangle 1">
            <a:extLst>
              <a:ext uri="{FF2B5EF4-FFF2-40B4-BE49-F238E27FC236}">
                <a16:creationId xmlns:a16="http://schemas.microsoft.com/office/drawing/2014/main" id="{B0C45548-54E9-4903-8F09-853CD36BACA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Text Box 2">
            <a:extLst>
              <a:ext uri="{FF2B5EF4-FFF2-40B4-BE49-F238E27FC236}">
                <a16:creationId xmlns:a16="http://schemas.microsoft.com/office/drawing/2014/main" id="{8DD98C6D-5E9E-4B89-B1AB-5784207C5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55BD21D-C52C-47DF-86F3-0CCB21207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586119-1014-4F22-B649-272F45CE0BA4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90113" name="Rectangle 1">
            <a:extLst>
              <a:ext uri="{FF2B5EF4-FFF2-40B4-BE49-F238E27FC236}">
                <a16:creationId xmlns:a16="http://schemas.microsoft.com/office/drawing/2014/main" id="{953FD7FB-197C-4B3E-88D7-7F55AEFF80F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>
            <a:extLst>
              <a:ext uri="{FF2B5EF4-FFF2-40B4-BE49-F238E27FC236}">
                <a16:creationId xmlns:a16="http://schemas.microsoft.com/office/drawing/2014/main" id="{6ABFBCBF-18C0-43DB-8BF3-BE75DC9ED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01B9B73A-BE92-4B06-B3D7-D0143F5DC6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260A18-DC12-4386-B524-60263D300950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91137" name="Rectangle 1">
            <a:extLst>
              <a:ext uri="{FF2B5EF4-FFF2-40B4-BE49-F238E27FC236}">
                <a16:creationId xmlns:a16="http://schemas.microsoft.com/office/drawing/2014/main" id="{6D214A2E-AC8A-46B6-A11C-FADACA9016F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Text Box 2">
            <a:extLst>
              <a:ext uri="{FF2B5EF4-FFF2-40B4-BE49-F238E27FC236}">
                <a16:creationId xmlns:a16="http://schemas.microsoft.com/office/drawing/2014/main" id="{7193EF29-EFBB-48B8-9721-3E8C79848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4AD901B2-D9B2-4B62-B4F2-A26FFF3887B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7A61FC-17D0-4C44-B891-D4DBFAE078E3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92161" name="Rectangle 1">
            <a:extLst>
              <a:ext uri="{FF2B5EF4-FFF2-40B4-BE49-F238E27FC236}">
                <a16:creationId xmlns:a16="http://schemas.microsoft.com/office/drawing/2014/main" id="{034D2D6C-0546-439E-AC65-12F3F786F99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Text Box 2">
            <a:extLst>
              <a:ext uri="{FF2B5EF4-FFF2-40B4-BE49-F238E27FC236}">
                <a16:creationId xmlns:a16="http://schemas.microsoft.com/office/drawing/2014/main" id="{C9D28D54-0E76-489D-8283-E9B35993E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7B1A792C-5972-404D-BD03-3966F73F7F9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A07493-481D-45FA-B8E8-9B078DF82378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93185" name="Rectangle 1">
            <a:extLst>
              <a:ext uri="{FF2B5EF4-FFF2-40B4-BE49-F238E27FC236}">
                <a16:creationId xmlns:a16="http://schemas.microsoft.com/office/drawing/2014/main" id="{A9CC2F53-C012-4C79-9709-9CC32E98204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Text Box 2">
            <a:extLst>
              <a:ext uri="{FF2B5EF4-FFF2-40B4-BE49-F238E27FC236}">
                <a16:creationId xmlns:a16="http://schemas.microsoft.com/office/drawing/2014/main" id="{CAF59B5E-A15A-4B79-B3FB-48EC38D89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70F489C-B52E-48EB-9B21-F8CB311FE04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2B8086-C233-462D-880E-72B24A7EA707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57345" name="Rectangle 1">
            <a:extLst>
              <a:ext uri="{FF2B5EF4-FFF2-40B4-BE49-F238E27FC236}">
                <a16:creationId xmlns:a16="http://schemas.microsoft.com/office/drawing/2014/main" id="{B6894BFD-FBB9-46DB-8C0D-1B6231DC1083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562A9024-F165-411D-8DCD-280813166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EE88ABF-D02D-46EA-A896-7012864AEAB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6BE175-5AD4-4A58-836E-720BF12BF58C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94209" name="Rectangle 1">
            <a:extLst>
              <a:ext uri="{FF2B5EF4-FFF2-40B4-BE49-F238E27FC236}">
                <a16:creationId xmlns:a16="http://schemas.microsoft.com/office/drawing/2014/main" id="{0E187B64-A0FA-410A-84B2-FF24819DD483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772F7940-232B-4984-A496-777E91207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3DE22A8F-AC8C-4380-96D4-3D4A4F01DE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967528-6068-41CD-A244-45A741401E68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95233" name="Rectangle 1">
            <a:extLst>
              <a:ext uri="{FF2B5EF4-FFF2-40B4-BE49-F238E27FC236}">
                <a16:creationId xmlns:a16="http://schemas.microsoft.com/office/drawing/2014/main" id="{47461B5F-1A8A-4A20-AE8A-1519CA4A963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>
            <a:extLst>
              <a:ext uri="{FF2B5EF4-FFF2-40B4-BE49-F238E27FC236}">
                <a16:creationId xmlns:a16="http://schemas.microsoft.com/office/drawing/2014/main" id="{D63DEE6C-62DB-449A-8385-9F139DA88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52986F8-9BAA-452C-B70E-3E11708911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E94D6D-9090-4814-A01C-AC807BF6ABFC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96257" name="Rectangle 1">
            <a:extLst>
              <a:ext uri="{FF2B5EF4-FFF2-40B4-BE49-F238E27FC236}">
                <a16:creationId xmlns:a16="http://schemas.microsoft.com/office/drawing/2014/main" id="{CFB300C2-1DAF-4322-BD25-544091D74AC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>
            <a:extLst>
              <a:ext uri="{FF2B5EF4-FFF2-40B4-BE49-F238E27FC236}">
                <a16:creationId xmlns:a16="http://schemas.microsoft.com/office/drawing/2014/main" id="{7B8F2BE2-250A-43A8-84F7-B31771834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0CE7AE2D-F19A-4C74-9B23-4FCD6F6F3FD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FDA9CB-A4BB-4642-B3E5-1EF3E35349D2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97281" name="Rectangle 1">
            <a:extLst>
              <a:ext uri="{FF2B5EF4-FFF2-40B4-BE49-F238E27FC236}">
                <a16:creationId xmlns:a16="http://schemas.microsoft.com/office/drawing/2014/main" id="{9F66B354-C8AB-4690-86EC-FE5581AC7EE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>
            <a:extLst>
              <a:ext uri="{FF2B5EF4-FFF2-40B4-BE49-F238E27FC236}">
                <a16:creationId xmlns:a16="http://schemas.microsoft.com/office/drawing/2014/main" id="{999E61F8-0170-4CCC-969B-6341EEB0B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F6142B2-00D3-4853-AA20-E45CD2BEEF4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3E7958-7918-41A1-ADDE-051D5A90A5E2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98305" name="Rectangle 1">
            <a:extLst>
              <a:ext uri="{FF2B5EF4-FFF2-40B4-BE49-F238E27FC236}">
                <a16:creationId xmlns:a16="http://schemas.microsoft.com/office/drawing/2014/main" id="{5A56511B-BE47-42A9-B9EA-8E014E7F039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Text Box 2">
            <a:extLst>
              <a:ext uri="{FF2B5EF4-FFF2-40B4-BE49-F238E27FC236}">
                <a16:creationId xmlns:a16="http://schemas.microsoft.com/office/drawing/2014/main" id="{DB318558-A2BF-4A2B-AE9E-95EBEB5A2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9A4B0C71-6B98-4A02-AEBA-2415A72F5D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55AFDF-26B1-45F3-B060-ABA08E769564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1E3F1BC0-FE14-4006-AD43-08ED7C1AC2A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>
            <a:extLst>
              <a:ext uri="{FF2B5EF4-FFF2-40B4-BE49-F238E27FC236}">
                <a16:creationId xmlns:a16="http://schemas.microsoft.com/office/drawing/2014/main" id="{E0F0ABAB-505F-437E-855F-1143D8659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7EB0D9D2-9D9A-4B9A-B3BB-C647BA5CF8C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AB0351-CD0F-4A20-8AA1-F83CB7CDF9F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00353" name="Rectangle 1">
            <a:extLst>
              <a:ext uri="{FF2B5EF4-FFF2-40B4-BE49-F238E27FC236}">
                <a16:creationId xmlns:a16="http://schemas.microsoft.com/office/drawing/2014/main" id="{B7913B9E-180C-4122-82C3-7A90FD7616BD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Text Box 2">
            <a:extLst>
              <a:ext uri="{FF2B5EF4-FFF2-40B4-BE49-F238E27FC236}">
                <a16:creationId xmlns:a16="http://schemas.microsoft.com/office/drawing/2014/main" id="{A08F1891-5619-4E96-B1B4-6B72E7D2A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613D0206-BE48-42E5-A08F-A10BA550C3B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BC718F-5F5C-427D-8CEF-AB5F8A94201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1CF8F75D-183E-4C2A-AC6E-21071C0F256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Text Box 2">
            <a:extLst>
              <a:ext uri="{FF2B5EF4-FFF2-40B4-BE49-F238E27FC236}">
                <a16:creationId xmlns:a16="http://schemas.microsoft.com/office/drawing/2014/main" id="{0669EF5A-94F7-4A36-9777-76CE4B615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6363824-57D4-4FBD-82A2-88AC3F89239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C5C7AA-F74E-4B3C-8021-46086DB3732D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8D329196-77E1-4CBA-96DE-4836786F3BC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B9E0DBCD-6B7E-4268-9F26-3B481501E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9F295799-13D6-4A4D-9D21-CE9A99B53A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48C276-EFC4-439B-A5D8-0B2B2DF174C8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CC7C01F7-77BF-433F-A2E9-4F8B35C544B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B6992381-70C8-4F6E-B595-9AFC826FC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111E42B-2B3D-41B1-B1FD-7B4BF10D30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5279D5-0669-4B69-863E-D495F9CCE16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8369" name="Rectangle 1">
            <a:extLst>
              <a:ext uri="{FF2B5EF4-FFF2-40B4-BE49-F238E27FC236}">
                <a16:creationId xmlns:a16="http://schemas.microsoft.com/office/drawing/2014/main" id="{924BF470-6005-4DAC-B397-F1305AE18943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Text Box 2">
            <a:extLst>
              <a:ext uri="{FF2B5EF4-FFF2-40B4-BE49-F238E27FC236}">
                <a16:creationId xmlns:a16="http://schemas.microsoft.com/office/drawing/2014/main" id="{19739772-CE4B-4B59-A44D-B7540A6CD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6780F6E1-60B0-46C9-982C-BF5629B7A0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69299B-3A87-4EE5-94C4-9E210D15A6D7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04449" name="Rectangle 1">
            <a:extLst>
              <a:ext uri="{FF2B5EF4-FFF2-40B4-BE49-F238E27FC236}">
                <a16:creationId xmlns:a16="http://schemas.microsoft.com/office/drawing/2014/main" id="{B684C5E0-EB9E-45E1-9CC9-5CE9BD41835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Text Box 2">
            <a:extLst>
              <a:ext uri="{FF2B5EF4-FFF2-40B4-BE49-F238E27FC236}">
                <a16:creationId xmlns:a16="http://schemas.microsoft.com/office/drawing/2014/main" id="{586E3AAC-7199-4938-98AA-56EF04E1A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D050E04D-1F65-4B09-8DBC-96F2FF064F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917EC87-D5CD-4CBE-A9D5-F619322265F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9393" name="Rectangle 1">
            <a:extLst>
              <a:ext uri="{FF2B5EF4-FFF2-40B4-BE49-F238E27FC236}">
                <a16:creationId xmlns:a16="http://schemas.microsoft.com/office/drawing/2014/main" id="{95313370-5C9F-4167-927E-0CCE37FB533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Text Box 2">
            <a:extLst>
              <a:ext uri="{FF2B5EF4-FFF2-40B4-BE49-F238E27FC236}">
                <a16:creationId xmlns:a16="http://schemas.microsoft.com/office/drawing/2014/main" id="{A2B64BAA-1025-44C1-A771-3E4B745D3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4D50102-7C9F-4891-B3F9-8D74435486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A67B97-2424-4FE4-8CA9-CDAA9B4E2FFB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0417" name="Rectangle 1">
            <a:extLst>
              <a:ext uri="{FF2B5EF4-FFF2-40B4-BE49-F238E27FC236}">
                <a16:creationId xmlns:a16="http://schemas.microsoft.com/office/drawing/2014/main" id="{7A58DECB-9C3B-44A3-B61D-1E73350A277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ACBC5FA7-E885-45FF-A7A4-C90E5CD25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84586FC-337C-4BD3-A1BF-524B730E33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754C6F-6D45-4786-8EF6-09FBB637159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1441" name="Rectangle 1">
            <a:extLst>
              <a:ext uri="{FF2B5EF4-FFF2-40B4-BE49-F238E27FC236}">
                <a16:creationId xmlns:a16="http://schemas.microsoft.com/office/drawing/2014/main" id="{343E4662-D412-4B4C-B8FC-20FE77A1F44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Text Box 2">
            <a:extLst>
              <a:ext uri="{FF2B5EF4-FFF2-40B4-BE49-F238E27FC236}">
                <a16:creationId xmlns:a16="http://schemas.microsoft.com/office/drawing/2014/main" id="{19D079A8-2121-4122-A02A-771270DAE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8388186-11CB-4BB2-974B-E65006EE84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5D367F-D090-4C9A-B03E-498CE2BA0149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2465" name="Rectangle 1">
            <a:extLst>
              <a:ext uri="{FF2B5EF4-FFF2-40B4-BE49-F238E27FC236}">
                <a16:creationId xmlns:a16="http://schemas.microsoft.com/office/drawing/2014/main" id="{65E43A59-3D02-49EF-969C-874ECCD58D8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Text Box 2">
            <a:extLst>
              <a:ext uri="{FF2B5EF4-FFF2-40B4-BE49-F238E27FC236}">
                <a16:creationId xmlns:a16="http://schemas.microsoft.com/office/drawing/2014/main" id="{3F556264-3B97-4833-B451-A00535BCE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467C7-E356-439B-B83C-02F3B3B5F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D1EC0-11D1-465E-84BE-E5A772EDFA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BB299-8EDF-4669-92E4-9137F24301B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431EC-D2BC-4A31-9A91-B3856708B8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39E5B-E9FB-4F42-934D-33F45DE86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EB0C34-7373-45F3-8A1C-98957F0003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05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D9C5-6230-4EF9-B878-6B1AF58C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D5DBE-7DE9-457A-9E18-DC6D433C9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C788F-05F0-4AA5-93F4-65B111086C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BC541-5CE2-41DA-B74B-D4FADABAF1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C9262-7FF3-4EA3-B1D6-80E2B3824D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BBD8315-B862-49BF-8B23-AA4AFB7034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59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513DD-4260-4E97-8F42-26FD6D9A7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3513" y="609600"/>
            <a:ext cx="1941512" cy="5483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A6AC7-4B94-4436-916B-7A644C31A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5313" cy="5483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41562-FDBF-4312-92B4-EE86680F84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D4E40-AD03-46DA-8D67-9400CE56368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D9678-255D-4143-9522-A64E4DC4FC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CC15304-F286-4569-AC3A-338AD9FF15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448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8774-321C-4247-89F7-AF42C2DC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69225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EF7ED1-34CF-4B7D-979C-99CA668FD35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901825" cy="45402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E7759-1B12-4D6A-BB3E-30CAA676644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2425" cy="45402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3931-3704-43F7-92B0-A5928393E8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1901825" cy="454025"/>
          </a:xfrm>
        </p:spPr>
        <p:txBody>
          <a:bodyPr/>
          <a:lstStyle>
            <a:lvl1pPr>
              <a:defRPr/>
            </a:lvl1pPr>
          </a:lstStyle>
          <a:p>
            <a:fld id="{4F3B6DBB-BDC5-4622-ADA8-03C0AC7B38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862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300A-BA69-458E-9F9F-4DEBE740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69225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A561C-50D4-4D9A-8769-5EDA3F10A13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08413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302DC-F7A4-4874-AA89-FD5856C0A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08412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413A7-BE04-4C60-B249-39BC229D4E0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901825" cy="45402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4D981-94F8-4F6F-BA6F-1473B9E6A74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2425" cy="45402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00E10-CE98-4AC1-828E-AF81C300E4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1901825" cy="454025"/>
          </a:xfrm>
        </p:spPr>
        <p:txBody>
          <a:bodyPr/>
          <a:lstStyle>
            <a:lvl1pPr>
              <a:defRPr/>
            </a:lvl1pPr>
          </a:lstStyle>
          <a:p>
            <a:fld id="{2F9D5594-205C-4B91-BF91-7B3DE37125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50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5B30-32AF-4FA5-BEFA-EE3FAB1C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8AAAE-69E5-4477-AC9C-3F5502A70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882C9-CED9-4D92-B651-8E790DF1A10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62A98-D604-4BFE-80A9-098FF9F095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FFD5E-FD28-402C-B191-577B649CB9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3297BE0-3F2C-46FD-9525-914FD1AF1F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36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0F78-7683-49B6-AFC3-2A95C665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3CE73-CED6-492D-A56A-644E00AAB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0DF3E-481B-4EAF-BF22-B47E835B0B2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0001A-7A93-4002-904A-2BE7485AE1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510B-2FA2-4E88-8E7B-476216B07D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5F931E2-FB63-4BBC-A16D-E289499655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62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7119-C138-4495-A764-025CD7E4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15E75-75AD-4569-8525-9F75C4293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13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D033C-A794-4FB4-A6AD-0A27C3183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08412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F8063-4BDB-4545-AE08-67BFF7BB83C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A0741-EA47-462F-87BF-9EC94CE827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58059-FB65-4EA8-A4B3-B53E4BA95B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3213AF7-8DF1-4BF1-ACA3-DB648DD7E0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372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0488D-20F8-410E-A992-FA4B09CD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2FF7A-37CE-435B-849C-C3B70C2F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ACF3B-1410-4684-ADBD-D747EB1AE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E3A64-E466-4927-9C2A-1BFB13078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9C104-26B5-46DE-A518-6A19268BC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96DAA2-C844-4548-A137-8B237C93F1D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0B1DE2-2379-4E11-88C5-45FA21E5651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927A2-C0DE-4D91-8CC8-FA73EF5CE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4A92245-C182-479D-82AE-B29A10BC01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70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2682A-926A-4ABF-A048-D039D2A3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DE936-426A-44D3-8BB3-BBED22E82CD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01EA7-9425-408B-B92D-E4714A01B5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20E25-34A9-4F5D-B347-3F4DED44EE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E4362A0-73F2-4A2E-9345-099CC0FF62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23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C3447-36FE-4F7A-9813-BE1D3AFDD54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F0F94-4CE6-492A-9B09-B81B84507C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C22E5-42EA-45D5-819C-9217FF0CE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E05F65C-02D6-4E0B-973A-165F71A966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43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9FCA-9BF1-4AD9-9B3C-1F5C5EA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5C411-EC25-4587-B768-61DE72B19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D7F9A-E6E2-400F-AEE6-D350B5EAF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9D03C-5742-4BC4-A7E0-1890F524D38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54B74-2A33-4391-A8D3-5D22A2FF25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97EB3-643E-427E-9655-5AFCD919A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7140377-5122-4238-ADA5-9BA4902C9FF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A9A6-580D-47A4-B970-E6F1AA6C9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9BCA2-E8D4-4F45-A403-1B2381398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37C5B-41AF-487F-A565-B5FF21F52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C9B5D-27D6-4582-A2B7-62370942EB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857A7-6C3B-402B-AD9D-CC7051D488B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08D48-0194-49D8-AA59-88F527385B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B400479-F26A-452F-916D-31A703675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38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FA7C1649-8345-4FDA-B6D9-5C95501FD0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9225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58845554-5DF8-4FB1-8BFD-7DB6149B3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69225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B3502F7-A9F1-4F36-B37C-08E7E8C051E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90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AB655D4-8E74-47BC-B45B-362D4B0EB9B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24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0FCBD22-C61F-4AA4-A60A-1B884D8B4E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61D6022A-B5B7-4D5F-9B6E-B2EB222BE7B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0A57F70-A5A8-4B5D-9E13-375928ADE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1C2751-662F-4D6B-8C0D-71B70B169DC1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3073" name="Rectangle 1">
            <a:extLst>
              <a:ext uri="{FF2B5EF4-FFF2-40B4-BE49-F238E27FC236}">
                <a16:creationId xmlns:a16="http://schemas.microsoft.com/office/drawing/2014/main" id="{4D5FAC2D-DA90-4CA1-8FEF-95936DE01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0425"/>
            <a:ext cx="8686800" cy="1470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Digital Fundamentals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A52838CA-B9A9-4C15-B0D0-CF70622D4257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81000" y="3886200"/>
            <a:ext cx="8763000" cy="1295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indent="0" algn="ctr">
              <a:spcBef>
                <a:spcPts val="600"/>
              </a:spcBef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 sz="2400" b="1"/>
              <a:t>CHAPTER 8</a:t>
            </a:r>
            <a:br>
              <a:rPr lang="en-US" altLang="en-US" sz="2400" b="1"/>
            </a:br>
            <a:r>
              <a:rPr lang="en-US" altLang="en-US" sz="2400" b="1"/>
              <a:t>Shift Registers</a:t>
            </a:r>
          </a:p>
        </p:txBody>
      </p:sp>
      <p:grpSp>
        <p:nvGrpSpPr>
          <p:cNvPr id="3075" name="Group 3">
            <a:extLst>
              <a:ext uri="{FF2B5EF4-FFF2-40B4-BE49-F238E27FC236}">
                <a16:creationId xmlns:a16="http://schemas.microsoft.com/office/drawing/2014/main" id="{93FF334F-BFFC-4A88-B5CC-ADA899C53669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3076" name="Group 4">
              <a:extLst>
                <a:ext uri="{FF2B5EF4-FFF2-40B4-BE49-F238E27FC236}">
                  <a16:creationId xmlns:a16="http://schemas.microsoft.com/office/drawing/2014/main" id="{E1F1112A-1442-4733-B247-48D68F8D5E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3077" name="Line 5">
                <a:extLst>
                  <a:ext uri="{FF2B5EF4-FFF2-40B4-BE49-F238E27FC236}">
                    <a16:creationId xmlns:a16="http://schemas.microsoft.com/office/drawing/2014/main" id="{D30D5F7E-7ED0-495F-BF1C-5BDBC12278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6">
                <a:extLst>
                  <a:ext uri="{FF2B5EF4-FFF2-40B4-BE49-F238E27FC236}">
                    <a16:creationId xmlns:a16="http://schemas.microsoft.com/office/drawing/2014/main" id="{4D7EB152-2E15-42F7-9B4B-E9E5E2B2A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9" name="Rectangle 7">
              <a:extLst>
                <a:ext uri="{FF2B5EF4-FFF2-40B4-BE49-F238E27FC236}">
                  <a16:creationId xmlns:a16="http://schemas.microsoft.com/office/drawing/2014/main" id="{4EB53378-98F4-43D2-89D6-9FC0F0B4E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AD39F5-C620-420D-88B6-03A6C518F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D5A3953-ADFF-404E-AEA9-FB1C08CC477D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2289" name="Rectangle 1">
            <a:extLst>
              <a:ext uri="{FF2B5EF4-FFF2-40B4-BE49-F238E27FC236}">
                <a16:creationId xmlns:a16="http://schemas.microsoft.com/office/drawing/2014/main" id="{98B2BEE7-5F5D-4C0D-97AA-D1BFB899C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Serial In/Parallel Out Shift Registers 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85F4976C-060A-46A8-9F2F-964C447C0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1981200"/>
            <a:ext cx="7485062" cy="145415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4-bit version</a:t>
            </a:r>
          </a:p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8-bit version</a:t>
            </a:r>
          </a:p>
        </p:txBody>
      </p:sp>
      <p:grpSp>
        <p:nvGrpSpPr>
          <p:cNvPr id="12291" name="Group 3">
            <a:extLst>
              <a:ext uri="{FF2B5EF4-FFF2-40B4-BE49-F238E27FC236}">
                <a16:creationId xmlns:a16="http://schemas.microsoft.com/office/drawing/2014/main" id="{FA861843-C02D-4FEE-92F9-C94B38370C96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12292" name="Group 4">
              <a:extLst>
                <a:ext uri="{FF2B5EF4-FFF2-40B4-BE49-F238E27FC236}">
                  <a16:creationId xmlns:a16="http://schemas.microsoft.com/office/drawing/2014/main" id="{AA592303-9161-4704-8304-801920F536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12293" name="Line 5">
                <a:extLst>
                  <a:ext uri="{FF2B5EF4-FFF2-40B4-BE49-F238E27FC236}">
                    <a16:creationId xmlns:a16="http://schemas.microsoft.com/office/drawing/2014/main" id="{C5046DAA-248B-4DBD-9B59-C2E792F28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4" name="Line 6">
                <a:extLst>
                  <a:ext uri="{FF2B5EF4-FFF2-40B4-BE49-F238E27FC236}">
                    <a16:creationId xmlns:a16="http://schemas.microsoft.com/office/drawing/2014/main" id="{62D841FF-4D9D-49D0-A5B5-FA41342C9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295" name="Rectangle 7">
              <a:extLst>
                <a:ext uri="{FF2B5EF4-FFF2-40B4-BE49-F238E27FC236}">
                  <a16:creationId xmlns:a16="http://schemas.microsoft.com/office/drawing/2014/main" id="{6DF94A4C-50C7-4A70-837D-25B9FD650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3A288D8-A7F9-4072-91F3-5163191941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3F75289-EC3F-4158-BF62-631CAB2E0C6F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737915A9-CA72-4B28-A578-B6FB56D9F0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200"/>
              <a:t>Serial In/Parallel Out Shift Registers</a:t>
            </a:r>
            <a:r>
              <a:rPr lang="en-US" altLang="en-US"/>
              <a:t> 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D6FB1609-D9D6-4CE1-8E7B-CD169D2DA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68580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4-bit serial in/parallel out</a:t>
            </a:r>
          </a:p>
        </p:txBody>
      </p:sp>
      <p:grpSp>
        <p:nvGrpSpPr>
          <p:cNvPr id="13315" name="Group 3">
            <a:extLst>
              <a:ext uri="{FF2B5EF4-FFF2-40B4-BE49-F238E27FC236}">
                <a16:creationId xmlns:a16="http://schemas.microsoft.com/office/drawing/2014/main" id="{74D16A3C-ECFF-4673-8DA2-DD93A9E80E78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13316" name="Group 4">
              <a:extLst>
                <a:ext uri="{FF2B5EF4-FFF2-40B4-BE49-F238E27FC236}">
                  <a16:creationId xmlns:a16="http://schemas.microsoft.com/office/drawing/2014/main" id="{D8152C61-D0F1-44F7-AB37-61ACEEA0F8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13317" name="Line 5">
                <a:extLst>
                  <a:ext uri="{FF2B5EF4-FFF2-40B4-BE49-F238E27FC236}">
                    <a16:creationId xmlns:a16="http://schemas.microsoft.com/office/drawing/2014/main" id="{6FB479F1-5849-4BA6-A246-98D5B8A40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8" name="Line 6">
                <a:extLst>
                  <a:ext uri="{FF2B5EF4-FFF2-40B4-BE49-F238E27FC236}">
                    <a16:creationId xmlns:a16="http://schemas.microsoft.com/office/drawing/2014/main" id="{50C29559-B240-41B0-AEA7-5CAC7A0AD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19" name="Rectangle 7">
              <a:extLst>
                <a:ext uri="{FF2B5EF4-FFF2-40B4-BE49-F238E27FC236}">
                  <a16:creationId xmlns:a16="http://schemas.microsoft.com/office/drawing/2014/main" id="{DCFB0F86-E969-48DD-9213-DDBA19261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3320" name="Picture 8">
            <a:extLst>
              <a:ext uri="{FF2B5EF4-FFF2-40B4-BE49-F238E27FC236}">
                <a16:creationId xmlns:a16="http://schemas.microsoft.com/office/drawing/2014/main" id="{5EAA9C41-FD38-48AC-88BC-D1494C23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5867400" cy="25241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321" name="Picture 9">
            <a:extLst>
              <a:ext uri="{FF2B5EF4-FFF2-40B4-BE49-F238E27FC236}">
                <a16:creationId xmlns:a16="http://schemas.microsoft.com/office/drawing/2014/main" id="{76943A1E-4981-4C66-AEC0-3E186FB0C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200400"/>
            <a:ext cx="2209800" cy="14605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EA2D75B0-A2B7-4140-B43D-62CBB876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876800"/>
            <a:ext cx="1905000" cy="12207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3" name="Text Box 11">
            <a:extLst>
              <a:ext uri="{FF2B5EF4-FFF2-40B4-BE49-F238E27FC236}">
                <a16:creationId xmlns:a16="http://schemas.microsoft.com/office/drawing/2014/main" id="{8C1D34CA-354D-4769-97A0-A8FBFDA35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219200"/>
            <a:ext cx="2057400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SRG 4 indicates shift register with 4-bit capacity.</a:t>
            </a:r>
          </a:p>
        </p:txBody>
      </p:sp>
      <p:sp>
        <p:nvSpPr>
          <p:cNvPr id="13324" name="Line 12">
            <a:extLst>
              <a:ext uri="{FF2B5EF4-FFF2-40B4-BE49-F238E27FC236}">
                <a16:creationId xmlns:a16="http://schemas.microsoft.com/office/drawing/2014/main" id="{645A2C4C-D251-456D-B2BC-EC236D3A6FA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2819400"/>
            <a:ext cx="228600" cy="457200"/>
          </a:xfrm>
          <a:prstGeom prst="line">
            <a:avLst/>
          </a:prstGeom>
          <a:noFill/>
          <a:ln w="1908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BC23FA-ED3F-483C-B201-7B14BEFDBC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4E2FE3-8ACE-4130-9E3C-787810F8B5C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4337" name="Rectangle 1">
            <a:extLst>
              <a:ext uri="{FF2B5EF4-FFF2-40B4-BE49-F238E27FC236}">
                <a16:creationId xmlns:a16="http://schemas.microsoft.com/office/drawing/2014/main" id="{0D5BA9E0-FF52-4765-8A3B-8F33B22E0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Serial In/Parallel Out Shift Registers</a:t>
            </a:r>
            <a:r>
              <a:rPr lang="en-US" altLang="en-US"/>
              <a:t>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C1ECF866-92DD-4884-8CC8-1A5C63AFB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1219200"/>
          </a:xfrm>
          <a:ln/>
        </p:spPr>
        <p:txBody>
          <a:bodyPr/>
          <a:lstStyle/>
          <a:p>
            <a:pPr marL="339725" indent="-339725">
              <a:lnSpc>
                <a:spcPct val="8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400"/>
              <a:t>4-bit serial in/parallel out</a:t>
            </a:r>
          </a:p>
          <a:p>
            <a:pPr marL="339725" indent="-339725">
              <a:lnSpc>
                <a:spcPct val="8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400"/>
              <a:t>Find the states of the register with the following data.  </a:t>
            </a:r>
          </a:p>
          <a:p>
            <a:pPr marL="339725" indent="-339725">
              <a:lnSpc>
                <a:spcPct val="8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400"/>
              <a:t>Register initially contains all 1s.</a:t>
            </a:r>
          </a:p>
        </p:txBody>
      </p:sp>
      <p:grpSp>
        <p:nvGrpSpPr>
          <p:cNvPr id="14339" name="Group 3">
            <a:extLst>
              <a:ext uri="{FF2B5EF4-FFF2-40B4-BE49-F238E27FC236}">
                <a16:creationId xmlns:a16="http://schemas.microsoft.com/office/drawing/2014/main" id="{7E16DC9F-2FDC-48A1-BF9A-710082A02AAE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14340" name="Group 4">
              <a:extLst>
                <a:ext uri="{FF2B5EF4-FFF2-40B4-BE49-F238E27FC236}">
                  <a16:creationId xmlns:a16="http://schemas.microsoft.com/office/drawing/2014/main" id="{F37E8380-986F-49DC-A684-EA22D9C629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14341" name="Line 5">
                <a:extLst>
                  <a:ext uri="{FF2B5EF4-FFF2-40B4-BE49-F238E27FC236}">
                    <a16:creationId xmlns:a16="http://schemas.microsoft.com/office/drawing/2014/main" id="{F4E03603-D2A1-46D6-BA63-7125ECD073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2" name="Line 6">
                <a:extLst>
                  <a:ext uri="{FF2B5EF4-FFF2-40B4-BE49-F238E27FC236}">
                    <a16:creationId xmlns:a16="http://schemas.microsoft.com/office/drawing/2014/main" id="{86F1161C-C089-4D70-8BDA-B4CD505AFE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3" name="Rectangle 7">
              <a:extLst>
                <a:ext uri="{FF2B5EF4-FFF2-40B4-BE49-F238E27FC236}">
                  <a16:creationId xmlns:a16="http://schemas.microsoft.com/office/drawing/2014/main" id="{39A4AB74-2655-4F4F-83CC-BC08F6F0F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344" name="Picture 8">
            <a:extLst>
              <a:ext uri="{FF2B5EF4-FFF2-40B4-BE49-F238E27FC236}">
                <a16:creationId xmlns:a16="http://schemas.microsoft.com/office/drawing/2014/main" id="{A6B892CD-54F3-4C01-8927-A70ACB71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4419600" cy="31051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45" name="Picture 9">
            <a:extLst>
              <a:ext uri="{FF2B5EF4-FFF2-40B4-BE49-F238E27FC236}">
                <a16:creationId xmlns:a16="http://schemas.microsoft.com/office/drawing/2014/main" id="{4E94C988-D367-4BAC-B73F-0EA030A6D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67200"/>
            <a:ext cx="2200275" cy="17145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346" name="Rectangle 10">
            <a:extLst>
              <a:ext uri="{FF2B5EF4-FFF2-40B4-BE49-F238E27FC236}">
                <a16:creationId xmlns:a16="http://schemas.microsoft.com/office/drawing/2014/main" id="{876E8577-0323-4F6F-A4D4-D8E6A1B40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572000"/>
            <a:ext cx="3429000" cy="1676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Rectangle 11">
            <a:extLst>
              <a:ext uri="{FF2B5EF4-FFF2-40B4-BE49-F238E27FC236}">
                <a16:creationId xmlns:a16="http://schemas.microsoft.com/office/drawing/2014/main" id="{E0606C11-57B1-4D12-98DD-51CA862D6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572000"/>
            <a:ext cx="2667000" cy="1676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Rectangle 12">
            <a:extLst>
              <a:ext uri="{FF2B5EF4-FFF2-40B4-BE49-F238E27FC236}">
                <a16:creationId xmlns:a16="http://schemas.microsoft.com/office/drawing/2014/main" id="{6FA96AF6-D6DA-4E54-B6FC-A94E4B217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572000"/>
            <a:ext cx="1828800" cy="1676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Rectangle 13">
            <a:extLst>
              <a:ext uri="{FF2B5EF4-FFF2-40B4-BE49-F238E27FC236}">
                <a16:creationId xmlns:a16="http://schemas.microsoft.com/office/drawing/2014/main" id="{4C65AEF9-C973-47E2-BC86-53AB4E754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572000"/>
            <a:ext cx="990600" cy="1676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CC8A6B3-2667-4D71-BE52-45BDDB2B18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A28E14-9972-48F7-8160-1FEBFFC1ED03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5361" name="Rectangle 1">
            <a:extLst>
              <a:ext uri="{FF2B5EF4-FFF2-40B4-BE49-F238E27FC236}">
                <a16:creationId xmlns:a16="http://schemas.microsoft.com/office/drawing/2014/main" id="{7CD249D3-3A56-4A1E-91D0-69B8D7ABF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/>
              <a:t>Serial In/Parallel Out Shift Registers</a:t>
            </a:r>
            <a:r>
              <a:rPr lang="en-US" altLang="en-US"/>
              <a:t> 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EAF516FF-B1BA-4204-A31E-DAFB783C5A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68580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8-bit serial in/parallel out</a:t>
            </a:r>
          </a:p>
        </p:txBody>
      </p:sp>
      <p:grpSp>
        <p:nvGrpSpPr>
          <p:cNvPr id="15363" name="Group 3">
            <a:extLst>
              <a:ext uri="{FF2B5EF4-FFF2-40B4-BE49-F238E27FC236}">
                <a16:creationId xmlns:a16="http://schemas.microsoft.com/office/drawing/2014/main" id="{D249E75A-177C-49F2-BB07-416F42E5647F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15364" name="Group 4">
              <a:extLst>
                <a:ext uri="{FF2B5EF4-FFF2-40B4-BE49-F238E27FC236}">
                  <a16:creationId xmlns:a16="http://schemas.microsoft.com/office/drawing/2014/main" id="{E61A7D16-F23A-47D6-BBA3-41E05017A6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15365" name="Line 5">
                <a:extLst>
                  <a:ext uri="{FF2B5EF4-FFF2-40B4-BE49-F238E27FC236}">
                    <a16:creationId xmlns:a16="http://schemas.microsoft.com/office/drawing/2014/main" id="{F89D2F83-B8CB-45B8-A9D6-DFB0A71FC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6" name="Line 6">
                <a:extLst>
                  <a:ext uri="{FF2B5EF4-FFF2-40B4-BE49-F238E27FC236}">
                    <a16:creationId xmlns:a16="http://schemas.microsoft.com/office/drawing/2014/main" id="{39F32D26-7F4E-4FB4-9E7C-CD6AB16CC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67" name="Rectangle 7">
              <a:extLst>
                <a:ext uri="{FF2B5EF4-FFF2-40B4-BE49-F238E27FC236}">
                  <a16:creationId xmlns:a16="http://schemas.microsoft.com/office/drawing/2014/main" id="{622BAFDE-D578-4AAF-8CBB-C7ACEE028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5368" name="Picture 8">
            <a:extLst>
              <a:ext uri="{FF2B5EF4-FFF2-40B4-BE49-F238E27FC236}">
                <a16:creationId xmlns:a16="http://schemas.microsoft.com/office/drawing/2014/main" id="{C7DCC66A-FD5D-4C7B-97A6-7A28EF5F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8001000" cy="2608263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369" name="Picture 9">
            <a:extLst>
              <a:ext uri="{FF2B5EF4-FFF2-40B4-BE49-F238E27FC236}">
                <a16:creationId xmlns:a16="http://schemas.microsoft.com/office/drawing/2014/main" id="{2EF5D48E-966A-44B5-AE93-027729AA9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800600"/>
            <a:ext cx="2819400" cy="1116013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CE110BD0-254C-4723-B970-438CA8C19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648200"/>
            <a:ext cx="2438400" cy="13906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5371" name="Text Box 11">
            <a:extLst>
              <a:ext uri="{FF2B5EF4-FFF2-40B4-BE49-F238E27FC236}">
                <a16:creationId xmlns:a16="http://schemas.microsoft.com/office/drawing/2014/main" id="{F8A77824-D714-4B53-B7AB-C591339C6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3317875"/>
            <a:ext cx="18415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/>
              <a:t>A and B have to both be high to clock in a high</a:t>
            </a:r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83AA6F0-4C3D-4A02-9B2E-25A15FB36F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9A3C04D-7C47-462D-9B5D-1D8DD1E35E4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EAD28D85-44C0-4CC8-8F60-E96BA500B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Serial In/Parallel Out Shift Registers</a:t>
            </a:r>
            <a:r>
              <a:rPr lang="en-US" altLang="en-US"/>
              <a:t>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7D98814-928D-47A4-807C-E7515B1070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68580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8-bit serial in/parallel out</a:t>
            </a:r>
          </a:p>
        </p:txBody>
      </p:sp>
      <p:grpSp>
        <p:nvGrpSpPr>
          <p:cNvPr id="16387" name="Group 3">
            <a:extLst>
              <a:ext uri="{FF2B5EF4-FFF2-40B4-BE49-F238E27FC236}">
                <a16:creationId xmlns:a16="http://schemas.microsoft.com/office/drawing/2014/main" id="{31074997-194B-4563-843F-97A4C95D8692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16388" name="Group 4">
              <a:extLst>
                <a:ext uri="{FF2B5EF4-FFF2-40B4-BE49-F238E27FC236}">
                  <a16:creationId xmlns:a16="http://schemas.microsoft.com/office/drawing/2014/main" id="{99F3A4CD-E90D-45CD-9541-16A8D7449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16389" name="Line 5">
                <a:extLst>
                  <a:ext uri="{FF2B5EF4-FFF2-40B4-BE49-F238E27FC236}">
                    <a16:creationId xmlns:a16="http://schemas.microsoft.com/office/drawing/2014/main" id="{79D8B842-85D0-409C-ACA5-F31CB7AD0E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0" name="Line 6">
                <a:extLst>
                  <a:ext uri="{FF2B5EF4-FFF2-40B4-BE49-F238E27FC236}">
                    <a16:creationId xmlns:a16="http://schemas.microsoft.com/office/drawing/2014/main" id="{42754966-7542-462A-91E7-5098EE6C67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91" name="Rectangle 7">
              <a:extLst>
                <a:ext uri="{FF2B5EF4-FFF2-40B4-BE49-F238E27FC236}">
                  <a16:creationId xmlns:a16="http://schemas.microsoft.com/office/drawing/2014/main" id="{57E7DFCB-2EDD-4CEF-B727-D7113A074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6392" name="Picture 8">
            <a:extLst>
              <a:ext uri="{FF2B5EF4-FFF2-40B4-BE49-F238E27FC236}">
                <a16:creationId xmlns:a16="http://schemas.microsoft.com/office/drawing/2014/main" id="{66C105BA-FF9B-4749-A66E-72F5623D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09800"/>
            <a:ext cx="2667000" cy="15208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6393" name="Picture 9">
            <a:extLst>
              <a:ext uri="{FF2B5EF4-FFF2-40B4-BE49-F238E27FC236}">
                <a16:creationId xmlns:a16="http://schemas.microsoft.com/office/drawing/2014/main" id="{26DFF836-25BB-4CF3-A8CA-C2CBE46E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4724400" cy="435133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379F4AF-D4BE-46AF-A210-622414E6F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CF880AB-8FCF-4E47-9A9B-46C31B958EBE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7409" name="Rectangle 1">
            <a:extLst>
              <a:ext uri="{FF2B5EF4-FFF2-40B4-BE49-F238E27FC236}">
                <a16:creationId xmlns:a16="http://schemas.microsoft.com/office/drawing/2014/main" id="{24F0A271-2ABF-4583-B1F6-955CCA4EE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Parallel In/Serial Out Shift Registers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0AFDF99-3386-4FFB-806F-828FF00563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1108075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4-bit version</a:t>
            </a:r>
          </a:p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8-bit version</a:t>
            </a:r>
          </a:p>
        </p:txBody>
      </p:sp>
      <p:grpSp>
        <p:nvGrpSpPr>
          <p:cNvPr id="17411" name="Group 3">
            <a:extLst>
              <a:ext uri="{FF2B5EF4-FFF2-40B4-BE49-F238E27FC236}">
                <a16:creationId xmlns:a16="http://schemas.microsoft.com/office/drawing/2014/main" id="{C93E7F22-CA03-4718-AEDB-BADDF10D0C2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17412" name="Group 4">
              <a:extLst>
                <a:ext uri="{FF2B5EF4-FFF2-40B4-BE49-F238E27FC236}">
                  <a16:creationId xmlns:a16="http://schemas.microsoft.com/office/drawing/2014/main" id="{12F25CE4-10DE-49FD-8274-A612A40B0F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17413" name="Line 5">
                <a:extLst>
                  <a:ext uri="{FF2B5EF4-FFF2-40B4-BE49-F238E27FC236}">
                    <a16:creationId xmlns:a16="http://schemas.microsoft.com/office/drawing/2014/main" id="{E03842A4-A088-47B5-A77B-E0E1777F5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4" name="Line 6">
                <a:extLst>
                  <a:ext uri="{FF2B5EF4-FFF2-40B4-BE49-F238E27FC236}">
                    <a16:creationId xmlns:a16="http://schemas.microsoft.com/office/drawing/2014/main" id="{4071CA2A-C573-49C5-B853-361369F077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15" name="Rectangle 7">
              <a:extLst>
                <a:ext uri="{FF2B5EF4-FFF2-40B4-BE49-F238E27FC236}">
                  <a16:creationId xmlns:a16="http://schemas.microsoft.com/office/drawing/2014/main" id="{6F00882A-BA66-45C9-A016-81681B80A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01B352-7E2F-4077-8455-38BAB13057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0235F74-8242-4CB2-A284-A65692D00376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7BF81FE9-A502-4EBF-AA74-EE1E7AAC58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Parallel In/Serial Out Shift Registers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80F1670-6D8F-4B33-991C-B6DD427BE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60960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800"/>
              <a:t>4-bit parallel in/serial out</a:t>
            </a:r>
          </a:p>
        </p:txBody>
      </p:sp>
      <p:grpSp>
        <p:nvGrpSpPr>
          <p:cNvPr id="18435" name="Group 3">
            <a:extLst>
              <a:ext uri="{FF2B5EF4-FFF2-40B4-BE49-F238E27FC236}">
                <a16:creationId xmlns:a16="http://schemas.microsoft.com/office/drawing/2014/main" id="{DF1FB79F-10C3-47BA-AF82-15EB9F98A986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18436" name="Group 4">
              <a:extLst>
                <a:ext uri="{FF2B5EF4-FFF2-40B4-BE49-F238E27FC236}">
                  <a16:creationId xmlns:a16="http://schemas.microsoft.com/office/drawing/2014/main" id="{6FA6739E-34D9-42F1-9468-6A418744C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18437" name="Line 5">
                <a:extLst>
                  <a:ext uri="{FF2B5EF4-FFF2-40B4-BE49-F238E27FC236}">
                    <a16:creationId xmlns:a16="http://schemas.microsoft.com/office/drawing/2014/main" id="{947637EB-D193-4098-AF99-722DA80ED2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8" name="Line 6">
                <a:extLst>
                  <a:ext uri="{FF2B5EF4-FFF2-40B4-BE49-F238E27FC236}">
                    <a16:creationId xmlns:a16="http://schemas.microsoft.com/office/drawing/2014/main" id="{7E44AD93-98BE-4F49-A369-990BA424F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39" name="Rectangle 7">
              <a:extLst>
                <a:ext uri="{FF2B5EF4-FFF2-40B4-BE49-F238E27FC236}">
                  <a16:creationId xmlns:a16="http://schemas.microsoft.com/office/drawing/2014/main" id="{F757675F-2F52-443E-9305-E7720C262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8440" name="Picture 8">
            <a:extLst>
              <a:ext uri="{FF2B5EF4-FFF2-40B4-BE49-F238E27FC236}">
                <a16:creationId xmlns:a16="http://schemas.microsoft.com/office/drawing/2014/main" id="{9C5E5768-FFC7-42CF-8806-9A56774E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3736975"/>
            <a:ext cx="5943600" cy="30289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41" name="Picture 9">
            <a:extLst>
              <a:ext uri="{FF2B5EF4-FFF2-40B4-BE49-F238E27FC236}">
                <a16:creationId xmlns:a16="http://schemas.microsoft.com/office/drawing/2014/main" id="{93C1D029-F6EA-4490-B249-551555E9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4210050"/>
            <a:ext cx="2316163" cy="10033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1FFCF61C-CF9B-439F-A9F8-6DC44780E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38" y="990600"/>
            <a:ext cx="1447800" cy="8255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43" name="Text Box 11">
            <a:extLst>
              <a:ext uri="{FF2B5EF4-FFF2-40B4-BE49-F238E27FC236}">
                <a16:creationId xmlns:a16="http://schemas.microsoft.com/office/drawing/2014/main" id="{A06DF51E-CF3E-4087-9714-45822D8DF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1100" y="3435350"/>
            <a:ext cx="39703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/>
              <a:t>D</a:t>
            </a:r>
            <a:r>
              <a:rPr lang="en-US" altLang="en-US" sz="1800" baseline="-25000"/>
              <a:t>1</a:t>
            </a:r>
            <a:r>
              <a:rPr lang="en-US" altLang="en-US" sz="1800"/>
              <a:t> = Q</a:t>
            </a:r>
            <a:r>
              <a:rPr lang="en-US" altLang="en-US" sz="1800" baseline="-25000"/>
              <a:t>0</a:t>
            </a:r>
            <a:r>
              <a:rPr lang="en-US" altLang="en-US" sz="1800"/>
              <a:t> Shift/Load + Shift/Load D</a:t>
            </a:r>
            <a:r>
              <a:rPr lang="en-US" altLang="en-US" sz="1800" baseline="-25000"/>
              <a:t>1</a:t>
            </a:r>
          </a:p>
        </p:txBody>
      </p:sp>
      <p:sp>
        <p:nvSpPr>
          <p:cNvPr id="18444" name="Line 12">
            <a:extLst>
              <a:ext uri="{FF2B5EF4-FFF2-40B4-BE49-F238E27FC236}">
                <a16:creationId xmlns:a16="http://schemas.microsoft.com/office/drawing/2014/main" id="{66226B78-5B08-427A-AF02-AED1635151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0000" y="3500438"/>
            <a:ext cx="471488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13">
            <a:extLst>
              <a:ext uri="{FF2B5EF4-FFF2-40B4-BE49-F238E27FC236}">
                <a16:creationId xmlns:a16="http://schemas.microsoft.com/office/drawing/2014/main" id="{C0E80373-B614-4837-A2CE-F8D27E1F0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3488" y="3508375"/>
            <a:ext cx="471487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Line 14">
            <a:extLst>
              <a:ext uri="{FF2B5EF4-FFF2-40B4-BE49-F238E27FC236}">
                <a16:creationId xmlns:a16="http://schemas.microsoft.com/office/drawing/2014/main" id="{969DA212-0B75-43BB-9517-7E9F65053A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8975" y="3435350"/>
            <a:ext cx="10191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D5980948-27A1-454A-9CA1-0212212E7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4549775"/>
            <a:ext cx="1700213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b="1"/>
              <a:t>Either</a:t>
            </a:r>
            <a:r>
              <a:rPr lang="en-US" altLang="en-US" sz="1800"/>
              <a:t> shift data to the right or load the data.</a:t>
            </a:r>
          </a:p>
        </p:txBody>
      </p:sp>
      <p:sp>
        <p:nvSpPr>
          <p:cNvPr id="18448" name="Freeform 16">
            <a:extLst>
              <a:ext uri="{FF2B5EF4-FFF2-40B4-BE49-F238E27FC236}">
                <a16:creationId xmlns:a16="http://schemas.microsoft.com/office/drawing/2014/main" id="{60B81EEE-CED2-4426-8608-B8F9E49D515A}"/>
              </a:ext>
            </a:extLst>
          </p:cNvPr>
          <p:cNvSpPr>
            <a:spLocks/>
          </p:cNvSpPr>
          <p:nvPr/>
        </p:nvSpPr>
        <p:spPr bwMode="auto">
          <a:xfrm>
            <a:off x="871538" y="4210050"/>
            <a:ext cx="627062" cy="339725"/>
          </a:xfrm>
          <a:custGeom>
            <a:avLst/>
            <a:gdLst>
              <a:gd name="T0" fmla="*/ 0 w 1743"/>
              <a:gd name="T1" fmla="*/ 943 h 944"/>
              <a:gd name="T2" fmla="*/ 1742 w 1743"/>
              <a:gd name="T3" fmla="*/ 0 h 9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43" h="944">
                <a:moveTo>
                  <a:pt x="0" y="943"/>
                </a:moveTo>
                <a:lnTo>
                  <a:pt x="1742" y="0"/>
                </a:lnTo>
              </a:path>
            </a:pathLst>
          </a:cu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086C3A39-E588-47C2-B8C5-A16E7A89B3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763" y="6858000"/>
            <a:ext cx="3646487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000"/>
              <a:t>When SHIFT /LOAD is LOW,</a:t>
            </a:r>
          </a:p>
          <a:p>
            <a:pPr>
              <a:buClrTx/>
              <a:buFontTx/>
              <a:buNone/>
            </a:pPr>
            <a:r>
              <a:rPr lang="en-US" altLang="en-US" sz="1000"/>
              <a:t>gates G 1 through G 4 are enabled, allowing each data bit to be applied to the D input of its</a:t>
            </a:r>
          </a:p>
          <a:p>
            <a:pPr>
              <a:buClrTx/>
              <a:buFontTx/>
              <a:buNone/>
            </a:pPr>
            <a:r>
              <a:rPr lang="en-US" altLang="en-US" sz="1000"/>
              <a:t>respective flip-flop.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8A963F95-0618-4FAF-9EC1-09CA78034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17700"/>
            <a:ext cx="86868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200"/>
              <a:t>When SHIFT /LOAD is LOW, gates G 1 through G 4 are enabled, allowing each data bit to be applied to the D input of its respective flip-flop.</a:t>
            </a:r>
          </a:p>
          <a:p>
            <a:pPr>
              <a:buClrTx/>
              <a:buFontTx/>
              <a:buNone/>
            </a:pPr>
            <a:r>
              <a:rPr lang="en-US" altLang="en-US" sz="2200"/>
              <a:t>When SHIFT /LOAD is HIGH, gates G 1 through G 4 are disabled and gates G 5 through G 7 are enabled, allowing the data bits to shift right from one stage to the next.</a:t>
            </a:r>
          </a:p>
        </p:txBody>
      </p:sp>
      <p:sp>
        <p:nvSpPr>
          <p:cNvPr id="18451" name="Freeform 19">
            <a:extLst>
              <a:ext uri="{FF2B5EF4-FFF2-40B4-BE49-F238E27FC236}">
                <a16:creationId xmlns:a16="http://schemas.microsoft.com/office/drawing/2014/main" id="{8BDCEF0D-F4B5-4A15-9F34-A243C42C53D0}"/>
              </a:ext>
            </a:extLst>
          </p:cNvPr>
          <p:cNvSpPr>
            <a:spLocks/>
          </p:cNvSpPr>
          <p:nvPr/>
        </p:nvSpPr>
        <p:spPr bwMode="auto">
          <a:xfrm>
            <a:off x="914400" y="4846638"/>
            <a:ext cx="2122488" cy="366712"/>
          </a:xfrm>
          <a:custGeom>
            <a:avLst/>
            <a:gdLst>
              <a:gd name="T0" fmla="*/ 0 w 5896"/>
              <a:gd name="T1" fmla="*/ 0 h 1017"/>
              <a:gd name="T2" fmla="*/ 5895 w 5896"/>
              <a:gd name="T3" fmla="*/ 1016 h 101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896" h="1017">
                <a:moveTo>
                  <a:pt x="0" y="0"/>
                </a:moveTo>
                <a:lnTo>
                  <a:pt x="5895" y="1016"/>
                </a:lnTo>
              </a:path>
            </a:pathLst>
          </a:cu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Freeform 20">
            <a:extLst>
              <a:ext uri="{FF2B5EF4-FFF2-40B4-BE49-F238E27FC236}">
                <a16:creationId xmlns:a16="http://schemas.microsoft.com/office/drawing/2014/main" id="{5C69BDE0-618A-4B6E-B8B7-858B8F56F3CC}"/>
              </a:ext>
            </a:extLst>
          </p:cNvPr>
          <p:cNvSpPr>
            <a:spLocks/>
          </p:cNvSpPr>
          <p:nvPr/>
        </p:nvSpPr>
        <p:spPr bwMode="auto">
          <a:xfrm>
            <a:off x="3292475" y="3683000"/>
            <a:ext cx="3657600" cy="1528763"/>
          </a:xfrm>
          <a:custGeom>
            <a:avLst/>
            <a:gdLst>
              <a:gd name="T0" fmla="*/ 10160 w 10161"/>
              <a:gd name="T1" fmla="*/ 0 h 4247"/>
              <a:gd name="T2" fmla="*/ 0 w 10161"/>
              <a:gd name="T3" fmla="*/ 4246 h 424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161" h="4247">
                <a:moveTo>
                  <a:pt x="10160" y="0"/>
                </a:moveTo>
                <a:lnTo>
                  <a:pt x="0" y="4246"/>
                </a:lnTo>
              </a:path>
            </a:pathLst>
          </a:cu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463DD46-9324-4390-85C4-0312D6411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C93689-7EE1-4B75-8E33-AACD7EF361F0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0365FF83-9B9A-4DF9-9DA0-79407CEA1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Parallel In/Serial Out Shift Registers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E3379351-4750-4725-B38A-3DFDF67011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990600"/>
          </a:xfrm>
          <a:ln/>
        </p:spPr>
        <p:txBody>
          <a:bodyPr/>
          <a:lstStyle/>
          <a:p>
            <a:pPr marL="339725" indent="-339725">
              <a:lnSpc>
                <a:spcPct val="8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400"/>
              <a:t>4-bit parallel in/serial out</a:t>
            </a:r>
          </a:p>
          <a:p>
            <a:pPr marL="339725" indent="-339725">
              <a:lnSpc>
                <a:spcPct val="8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400"/>
              <a:t>Show data-output waveform with parallel input data </a:t>
            </a:r>
            <a:br>
              <a:rPr lang="en-US" altLang="en-US" sz="2400"/>
            </a:br>
            <a:r>
              <a:rPr lang="en-US" altLang="en-US" sz="2400"/>
              <a:t>given for D0, D1, D2, and D3.</a:t>
            </a: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BDEBF86C-98B8-48FE-88BD-93ED3CDB9F85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19460" name="Group 4">
              <a:extLst>
                <a:ext uri="{FF2B5EF4-FFF2-40B4-BE49-F238E27FC236}">
                  <a16:creationId xmlns:a16="http://schemas.microsoft.com/office/drawing/2014/main" id="{2AE657A0-1408-4262-9451-D6AD0BF33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19461" name="Line 5">
                <a:extLst>
                  <a:ext uri="{FF2B5EF4-FFF2-40B4-BE49-F238E27FC236}">
                    <a16:creationId xmlns:a16="http://schemas.microsoft.com/office/drawing/2014/main" id="{017CA5F1-B464-454F-8D67-73CB68806E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2" name="Line 6">
                <a:extLst>
                  <a:ext uri="{FF2B5EF4-FFF2-40B4-BE49-F238E27FC236}">
                    <a16:creationId xmlns:a16="http://schemas.microsoft.com/office/drawing/2014/main" id="{E5AA0A5E-6B7B-49EC-81BD-25FC92A4C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63" name="Rectangle 7">
              <a:extLst>
                <a:ext uri="{FF2B5EF4-FFF2-40B4-BE49-F238E27FC236}">
                  <a16:creationId xmlns:a16="http://schemas.microsoft.com/office/drawing/2014/main" id="{7B8A4B16-E30D-434C-8A6B-BFA09C7E8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9464" name="Picture 8">
            <a:extLst>
              <a:ext uri="{FF2B5EF4-FFF2-40B4-BE49-F238E27FC236}">
                <a16:creationId xmlns:a16="http://schemas.microsoft.com/office/drawing/2014/main" id="{C846DA83-B73C-430B-B693-7AF6A7E5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51100"/>
            <a:ext cx="4933950" cy="42545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465" name="Rectangle 9">
            <a:extLst>
              <a:ext uri="{FF2B5EF4-FFF2-40B4-BE49-F238E27FC236}">
                <a16:creationId xmlns:a16="http://schemas.microsoft.com/office/drawing/2014/main" id="{E627C4AD-A829-402A-A355-D1075833C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727700"/>
            <a:ext cx="33528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Rectangle 10">
            <a:extLst>
              <a:ext uri="{FF2B5EF4-FFF2-40B4-BE49-F238E27FC236}">
                <a16:creationId xmlns:a16="http://schemas.microsoft.com/office/drawing/2014/main" id="{5C22ECED-31D9-4D05-AC67-1FC5E6C63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727700"/>
            <a:ext cx="28194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Rectangle 11">
            <a:extLst>
              <a:ext uri="{FF2B5EF4-FFF2-40B4-BE49-F238E27FC236}">
                <a16:creationId xmlns:a16="http://schemas.microsoft.com/office/drawing/2014/main" id="{ADDFFF7E-CA82-41C6-AD65-B5360835C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727700"/>
            <a:ext cx="22098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Rectangle 12">
            <a:extLst>
              <a:ext uri="{FF2B5EF4-FFF2-40B4-BE49-F238E27FC236}">
                <a16:creationId xmlns:a16="http://schemas.microsoft.com/office/drawing/2014/main" id="{5EF4DA19-D058-4566-BD30-4F5799B6D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727700"/>
            <a:ext cx="17526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Rectangle 13">
            <a:extLst>
              <a:ext uri="{FF2B5EF4-FFF2-40B4-BE49-F238E27FC236}">
                <a16:creationId xmlns:a16="http://schemas.microsoft.com/office/drawing/2014/main" id="{76AB5AF4-E3AD-4E17-91C6-7266F90B3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346700"/>
            <a:ext cx="12954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Rectangle 14">
            <a:extLst>
              <a:ext uri="{FF2B5EF4-FFF2-40B4-BE49-F238E27FC236}">
                <a16:creationId xmlns:a16="http://schemas.microsoft.com/office/drawing/2014/main" id="{BA5D2CE7-7F1E-465B-8ED2-792DF557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422900"/>
            <a:ext cx="762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9471" name="Group 15">
            <a:extLst>
              <a:ext uri="{FF2B5EF4-FFF2-40B4-BE49-F238E27FC236}">
                <a16:creationId xmlns:a16="http://schemas.microsoft.com/office/drawing/2014/main" id="{67B476B8-89EF-4A3A-80D8-E809D143391A}"/>
              </a:ext>
            </a:extLst>
          </p:cNvPr>
          <p:cNvGrpSpPr>
            <a:grpSpLocks/>
          </p:cNvGrpSpPr>
          <p:nvPr/>
        </p:nvGrpSpPr>
        <p:grpSpPr bwMode="auto">
          <a:xfrm>
            <a:off x="6453188" y="4884738"/>
            <a:ext cx="2492375" cy="1239837"/>
            <a:chOff x="4065" y="3077"/>
            <a:chExt cx="1570" cy="781"/>
          </a:xfrm>
        </p:grpSpPr>
        <p:sp>
          <p:nvSpPr>
            <p:cNvPr id="19472" name="Text Box 16">
              <a:extLst>
                <a:ext uri="{FF2B5EF4-FFF2-40B4-BE49-F238E27FC236}">
                  <a16:creationId xmlns:a16="http://schemas.microsoft.com/office/drawing/2014/main" id="{130B4647-072E-4860-BB36-E5CFF7017E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5" y="3077"/>
              <a:ext cx="1100" cy="7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Output will depend on if D</a:t>
              </a:r>
              <a:r>
                <a:rPr lang="en-US" altLang="en-US" baseline="-25000"/>
                <a:t>0</a:t>
              </a:r>
              <a:r>
                <a:rPr lang="en-US" altLang="en-US"/>
                <a:t> changed.</a:t>
              </a:r>
            </a:p>
          </p:txBody>
        </p:sp>
        <p:sp>
          <p:nvSpPr>
            <p:cNvPr id="19473" name="Line 17">
              <a:extLst>
                <a:ext uri="{FF2B5EF4-FFF2-40B4-BE49-F238E27FC236}">
                  <a16:creationId xmlns:a16="http://schemas.microsoft.com/office/drawing/2014/main" id="{7C3A7793-A76C-46F1-9F2F-B96EFBC0D1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64" y="3398"/>
              <a:ext cx="511" cy="30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74" name="Text Box 18">
            <a:extLst>
              <a:ext uri="{FF2B5EF4-FFF2-40B4-BE49-F238E27FC236}">
                <a16:creationId xmlns:a16="http://schemas.microsoft.com/office/drawing/2014/main" id="{2B6AC726-3865-4A17-95B5-040EB83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195513"/>
            <a:ext cx="3565525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600">
                <a:solidFill>
                  <a:srgbClr val="FFFFFF"/>
                </a:solidFill>
              </a:rPr>
              <a:t>1. data (D 0 D 1 D 2 D 3 = 1010) are loaded</a:t>
            </a:r>
          </a:p>
          <a:p>
            <a:pPr>
              <a:buClrTx/>
              <a:buFontTx/>
              <a:buNone/>
            </a:pPr>
            <a:r>
              <a:rPr lang="en-US" altLang="en-US" sz="1600">
                <a:solidFill>
                  <a:srgbClr val="FFFFFF"/>
                </a:solidFill>
              </a:rPr>
              <a:t>2. 1 from Q 2 is shifted onto Q 3</a:t>
            </a:r>
          </a:p>
          <a:p>
            <a:pPr>
              <a:buClrTx/>
              <a:buFontTx/>
              <a:buNone/>
            </a:pPr>
            <a:r>
              <a:rPr lang="en-US" altLang="en-US" sz="1600">
                <a:solidFill>
                  <a:srgbClr val="FFFFFF"/>
                </a:solidFill>
              </a:rPr>
              <a:t>3. 0 is shifted onto Q 3</a:t>
            </a:r>
          </a:p>
          <a:p>
            <a:pPr>
              <a:buClrTx/>
              <a:buFontTx/>
              <a:buNone/>
            </a:pPr>
            <a:r>
              <a:rPr lang="en-US" altLang="en-US" sz="1600">
                <a:solidFill>
                  <a:srgbClr val="FFFFFF"/>
                </a:solidFill>
              </a:rPr>
              <a:t>4. last data bit (1) is shifted onto Q 3</a:t>
            </a:r>
          </a:p>
          <a:p>
            <a:pPr>
              <a:buClrTx/>
              <a:buFontTx/>
              <a:buNone/>
            </a:pPr>
            <a:r>
              <a:rPr lang="en-US" altLang="en-US" sz="1600">
                <a:solidFill>
                  <a:srgbClr val="FFFFFF"/>
                </a:solidFill>
              </a:rPr>
              <a:t>5.  all data bits have been shifted out, and only 1s remain in the register (assuming</a:t>
            </a:r>
          </a:p>
          <a:p>
            <a:pPr>
              <a:buClrTx/>
              <a:buFontTx/>
              <a:buNone/>
            </a:pPr>
            <a:r>
              <a:rPr lang="en-US" altLang="en-US" sz="1600">
                <a:solidFill>
                  <a:srgbClr val="FFFFFF"/>
                </a:solidFill>
              </a:rPr>
              <a:t>the D 0 input remains a 1</a:t>
            </a:r>
          </a:p>
          <a:p>
            <a:pPr>
              <a:buClrTx/>
              <a:buFontTx/>
              <a:buNone/>
            </a:pPr>
            <a:endParaRPr lang="en-US" altLang="en-US"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CE8FBCC-C37B-4E03-AFE7-8CF4BC2419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B285100-9BE6-4AD8-B8E8-1A7995977851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0481" name="Rectangle 1">
            <a:extLst>
              <a:ext uri="{FF2B5EF4-FFF2-40B4-BE49-F238E27FC236}">
                <a16:creationId xmlns:a16="http://schemas.microsoft.com/office/drawing/2014/main" id="{21F79465-2FDD-44D6-8EA3-2D4B053FB8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Parallel In/Serial Out Shift Registers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9132D536-4250-43DD-A60C-312E9C724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229600" cy="60960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8-bit version</a:t>
            </a:r>
          </a:p>
        </p:txBody>
      </p:sp>
      <p:grpSp>
        <p:nvGrpSpPr>
          <p:cNvPr id="20483" name="Group 3">
            <a:extLst>
              <a:ext uri="{FF2B5EF4-FFF2-40B4-BE49-F238E27FC236}">
                <a16:creationId xmlns:a16="http://schemas.microsoft.com/office/drawing/2014/main" id="{65E9198C-0AC5-479F-AFAB-5859F875BF57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20484" name="Group 4">
              <a:extLst>
                <a:ext uri="{FF2B5EF4-FFF2-40B4-BE49-F238E27FC236}">
                  <a16:creationId xmlns:a16="http://schemas.microsoft.com/office/drawing/2014/main" id="{9CE543F8-4EE8-4DD3-A0A0-849F4D15D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20485" name="Line 5">
                <a:extLst>
                  <a:ext uri="{FF2B5EF4-FFF2-40B4-BE49-F238E27FC236}">
                    <a16:creationId xmlns:a16="http://schemas.microsoft.com/office/drawing/2014/main" id="{1B9FC7EF-9B10-4AC1-88DC-ADD5F6389F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6" name="Line 6">
                <a:extLst>
                  <a:ext uri="{FF2B5EF4-FFF2-40B4-BE49-F238E27FC236}">
                    <a16:creationId xmlns:a16="http://schemas.microsoft.com/office/drawing/2014/main" id="{1E8E4CD8-D2A6-455D-A798-872B69E22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87" name="Rectangle 7">
              <a:extLst>
                <a:ext uri="{FF2B5EF4-FFF2-40B4-BE49-F238E27FC236}">
                  <a16:creationId xmlns:a16="http://schemas.microsoft.com/office/drawing/2014/main" id="{774EBAD1-71FA-4262-8C4E-488BA5F39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488" name="Picture 8">
            <a:extLst>
              <a:ext uri="{FF2B5EF4-FFF2-40B4-BE49-F238E27FC236}">
                <a16:creationId xmlns:a16="http://schemas.microsoft.com/office/drawing/2014/main" id="{7987B9A4-CA48-45A0-AA8F-DBF9134FB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5486400" cy="323373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489" name="Picture 9">
            <a:extLst>
              <a:ext uri="{FF2B5EF4-FFF2-40B4-BE49-F238E27FC236}">
                <a16:creationId xmlns:a16="http://schemas.microsoft.com/office/drawing/2014/main" id="{E7E3A7B4-76A6-416C-8524-23607B72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48000"/>
            <a:ext cx="2514600" cy="9144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82B8E221-ABC7-421A-AEA1-674B3FD7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53000"/>
            <a:ext cx="3048000" cy="11318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0491" name="Group 11">
            <a:extLst>
              <a:ext uri="{FF2B5EF4-FFF2-40B4-BE49-F238E27FC236}">
                <a16:creationId xmlns:a16="http://schemas.microsoft.com/office/drawing/2014/main" id="{1ED0688E-CF21-47D4-8D02-FBFD55022D19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5181600"/>
            <a:ext cx="1292225" cy="835025"/>
            <a:chOff x="4512" y="3264"/>
            <a:chExt cx="814" cy="526"/>
          </a:xfrm>
        </p:grpSpPr>
        <p:sp>
          <p:nvSpPr>
            <p:cNvPr id="20492" name="AutoShape 12">
              <a:extLst>
                <a:ext uri="{FF2B5EF4-FFF2-40B4-BE49-F238E27FC236}">
                  <a16:creationId xmlns:a16="http://schemas.microsoft.com/office/drawing/2014/main" id="{E493AFA9-E31C-4AAE-9145-49C05B555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456"/>
              <a:ext cx="622" cy="334"/>
            </a:xfrm>
            <a:prstGeom prst="rightArrow">
              <a:avLst>
                <a:gd name="adj1" fmla="val 50000"/>
                <a:gd name="adj2" fmla="val 46557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Text Box 13">
              <a:extLst>
                <a:ext uri="{FF2B5EF4-FFF2-40B4-BE49-F238E27FC236}">
                  <a16:creationId xmlns:a16="http://schemas.microsoft.com/office/drawing/2014/main" id="{4CEDC16C-3F71-4A8D-8686-C732D3AAE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3264"/>
              <a:ext cx="81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Waveforms</a:t>
              </a:r>
            </a:p>
          </p:txBody>
        </p:sp>
      </p:grpSp>
      <p:sp>
        <p:nvSpPr>
          <p:cNvPr id="20494" name="Text Box 14">
            <a:extLst>
              <a:ext uri="{FF2B5EF4-FFF2-40B4-BE49-F238E27FC236}">
                <a16:creationId xmlns:a16="http://schemas.microsoft.com/office/drawing/2014/main" id="{843B8D2D-FB96-4325-ADF7-F28D27FA3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3663" y="5384800"/>
            <a:ext cx="3033712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/>
              <a:t>SER – Serial input</a:t>
            </a:r>
            <a:br>
              <a:rPr lang="en-US" altLang="en-US" sz="2000"/>
            </a:br>
            <a:r>
              <a:rPr lang="en-US" altLang="en-US" sz="2000"/>
              <a:t>CLK INH – Clock Inhibitor</a:t>
            </a:r>
          </a:p>
        </p:txBody>
      </p:sp>
      <p:sp>
        <p:nvSpPr>
          <p:cNvPr id="20495" name="Text Box 15">
            <a:extLst>
              <a:ext uri="{FF2B5EF4-FFF2-40B4-BE49-F238E27FC236}">
                <a16:creationId xmlns:a16="http://schemas.microsoft.com/office/drawing/2014/main" id="{B3C32BBB-30A2-4674-9CEA-9C2F62872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6035675"/>
            <a:ext cx="83185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Data at parallel inputs are loaded directly into register while shift/load is low independently of the clock or clock inhibit.</a:t>
            </a:r>
          </a:p>
        </p:txBody>
      </p:sp>
      <p:sp>
        <p:nvSpPr>
          <p:cNvPr id="20496" name="Line 16">
            <a:extLst>
              <a:ext uri="{FF2B5EF4-FFF2-40B4-BE49-F238E27FC236}">
                <a16:creationId xmlns:a16="http://schemas.microsoft.com/office/drawing/2014/main" id="{1D54E074-4EB4-4281-A298-78AA72E23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3313" y="6473825"/>
            <a:ext cx="463550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3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6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27" dur="250" autoRev="1" fill="hold"/>
                                        <p:tgtEl>
                                          <p:spTgt spid="20491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5C6BA61-3D84-4330-91FD-919FAECD9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1226DBC-4F63-467D-9057-F75F2675D25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1505" name="Rectangle 1">
            <a:extLst>
              <a:ext uri="{FF2B5EF4-FFF2-40B4-BE49-F238E27FC236}">
                <a16:creationId xmlns:a16="http://schemas.microsoft.com/office/drawing/2014/main" id="{3E90D822-145A-4A54-9EA8-1F685B9A4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Parallel In/Serial Out Shift Registers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1B0A2020-A9FF-496B-A805-5A5DF3F297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229600" cy="60960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8-bit version</a:t>
            </a:r>
          </a:p>
        </p:txBody>
      </p:sp>
      <p:grpSp>
        <p:nvGrpSpPr>
          <p:cNvPr id="21507" name="Group 3">
            <a:extLst>
              <a:ext uri="{FF2B5EF4-FFF2-40B4-BE49-F238E27FC236}">
                <a16:creationId xmlns:a16="http://schemas.microsoft.com/office/drawing/2014/main" id="{8FDF9250-9BCA-4CFD-BC2C-FCBED622513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21508" name="Group 4">
              <a:extLst>
                <a:ext uri="{FF2B5EF4-FFF2-40B4-BE49-F238E27FC236}">
                  <a16:creationId xmlns:a16="http://schemas.microsoft.com/office/drawing/2014/main" id="{72598F5D-3E04-419E-BFC9-9A2819A43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21509" name="Line 5">
                <a:extLst>
                  <a:ext uri="{FF2B5EF4-FFF2-40B4-BE49-F238E27FC236}">
                    <a16:creationId xmlns:a16="http://schemas.microsoft.com/office/drawing/2014/main" id="{F220F1FD-7C4F-487E-8D0D-F3A6666A99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0" name="Line 6">
                <a:extLst>
                  <a:ext uri="{FF2B5EF4-FFF2-40B4-BE49-F238E27FC236}">
                    <a16:creationId xmlns:a16="http://schemas.microsoft.com/office/drawing/2014/main" id="{3C3D45DE-C827-47E1-A4AC-B35507705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11" name="Rectangle 7">
              <a:extLst>
                <a:ext uri="{FF2B5EF4-FFF2-40B4-BE49-F238E27FC236}">
                  <a16:creationId xmlns:a16="http://schemas.microsoft.com/office/drawing/2014/main" id="{8B46AB18-CC73-4D47-AE94-064BCCE9B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512" name="Picture 8">
            <a:extLst>
              <a:ext uri="{FF2B5EF4-FFF2-40B4-BE49-F238E27FC236}">
                <a16:creationId xmlns:a16="http://schemas.microsoft.com/office/drawing/2014/main" id="{74C5823B-CFF7-4198-A7E5-B82053220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2971800" cy="1103313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1513" name="Picture 9">
            <a:extLst>
              <a:ext uri="{FF2B5EF4-FFF2-40B4-BE49-F238E27FC236}">
                <a16:creationId xmlns:a16="http://schemas.microsoft.com/office/drawing/2014/main" id="{1AA5267A-F9D9-490A-AF12-B51824B9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0" y="1066800"/>
            <a:ext cx="4730750" cy="4953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BB2ADE7-6DAA-47B9-B25E-476102C3FE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7CC43F9-A3F8-417F-BDA6-E4D55B9EE56D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6717D39E-4FDF-4744-99AE-96309884E7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15963"/>
            <a:ext cx="7772400" cy="563562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Basic Shift Register Functions</a:t>
            </a:r>
            <a:r>
              <a:rPr lang="en-US" altLang="en-US"/>
              <a:t> 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389B8479-6EBC-4925-9627-97815E403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7600" y="1981200"/>
            <a:ext cx="7340600" cy="411480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Serial in/serial out shift registers</a:t>
            </a:r>
          </a:p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Serial in/parallel out shift registers</a:t>
            </a:r>
          </a:p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Parallel in/serial out shift registers</a:t>
            </a:r>
          </a:p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Parallel in/parallel out shift registers</a:t>
            </a:r>
          </a:p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Bidirectional shift registers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B1D4AEB5-8C59-4552-B131-5FF77544076A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4100" name="Group 4">
              <a:extLst>
                <a:ext uri="{FF2B5EF4-FFF2-40B4-BE49-F238E27FC236}">
                  <a16:creationId xmlns:a16="http://schemas.microsoft.com/office/drawing/2014/main" id="{AE9CFBA8-1B9D-4E19-939B-5161615F30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4101" name="Line 5">
                <a:extLst>
                  <a:ext uri="{FF2B5EF4-FFF2-40B4-BE49-F238E27FC236}">
                    <a16:creationId xmlns:a16="http://schemas.microsoft.com/office/drawing/2014/main" id="{1E50E47C-F8AA-4D6D-AAB5-0F7EE9A2B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2" name="Line 6">
                <a:extLst>
                  <a:ext uri="{FF2B5EF4-FFF2-40B4-BE49-F238E27FC236}">
                    <a16:creationId xmlns:a16="http://schemas.microsoft.com/office/drawing/2014/main" id="{85ED8C15-B5CF-471F-B848-4382ABC62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3" name="Rectangle 7">
              <a:extLst>
                <a:ext uri="{FF2B5EF4-FFF2-40B4-BE49-F238E27FC236}">
                  <a16:creationId xmlns:a16="http://schemas.microsoft.com/office/drawing/2014/main" id="{6408A023-009B-41DF-9BAC-132718E03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3" dur="500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D4A6461-5785-46C7-A772-08160483BA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FDD848A-C481-471D-95CE-0EDEC0B6E8C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2529" name="Rectangle 1">
            <a:extLst>
              <a:ext uri="{FF2B5EF4-FFF2-40B4-BE49-F238E27FC236}">
                <a16:creationId xmlns:a16="http://schemas.microsoft.com/office/drawing/2014/main" id="{FA6C636A-3D77-46B0-B211-1A0C6A47D1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/>
              <a:t>Parallel In/Parallel Out Shift Registers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127A922-0CCB-4053-9BC3-B864EB0F9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533400"/>
          </a:xfrm>
          <a:ln/>
        </p:spPr>
        <p:txBody>
          <a:bodyPr/>
          <a:lstStyle/>
          <a:p>
            <a:pPr marL="339725" indent="-339725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4-bit version</a:t>
            </a:r>
          </a:p>
        </p:txBody>
      </p:sp>
      <p:grpSp>
        <p:nvGrpSpPr>
          <p:cNvPr id="22531" name="Group 3">
            <a:extLst>
              <a:ext uri="{FF2B5EF4-FFF2-40B4-BE49-F238E27FC236}">
                <a16:creationId xmlns:a16="http://schemas.microsoft.com/office/drawing/2014/main" id="{CFBA2756-D4AE-4172-90D8-95189E46F0AE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22532" name="Group 4">
              <a:extLst>
                <a:ext uri="{FF2B5EF4-FFF2-40B4-BE49-F238E27FC236}">
                  <a16:creationId xmlns:a16="http://schemas.microsoft.com/office/drawing/2014/main" id="{160B9D4F-A533-4785-97C9-DA7958BF1E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22533" name="Line 5">
                <a:extLst>
                  <a:ext uri="{FF2B5EF4-FFF2-40B4-BE49-F238E27FC236}">
                    <a16:creationId xmlns:a16="http://schemas.microsoft.com/office/drawing/2014/main" id="{8A2FCB2C-CFA0-4C04-A378-9FE946DF2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4" name="Line 6">
                <a:extLst>
                  <a:ext uri="{FF2B5EF4-FFF2-40B4-BE49-F238E27FC236}">
                    <a16:creationId xmlns:a16="http://schemas.microsoft.com/office/drawing/2014/main" id="{E89774B3-E6F7-4127-8F75-77C296A109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35" name="Rectangle 7">
              <a:extLst>
                <a:ext uri="{FF2B5EF4-FFF2-40B4-BE49-F238E27FC236}">
                  <a16:creationId xmlns:a16="http://schemas.microsoft.com/office/drawing/2014/main" id="{BCE38CD9-162E-4FC3-8C20-B2638F800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536" name="Group 8">
            <a:extLst>
              <a:ext uri="{FF2B5EF4-FFF2-40B4-BE49-F238E27FC236}">
                <a16:creationId xmlns:a16="http://schemas.microsoft.com/office/drawing/2014/main" id="{F8B769BD-E1B6-4473-A32D-9867F5422C34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5181600"/>
            <a:ext cx="1292225" cy="835025"/>
            <a:chOff x="4512" y="3264"/>
            <a:chExt cx="814" cy="526"/>
          </a:xfrm>
        </p:grpSpPr>
        <p:sp>
          <p:nvSpPr>
            <p:cNvPr id="22537" name="AutoShape 9">
              <a:extLst>
                <a:ext uri="{FF2B5EF4-FFF2-40B4-BE49-F238E27FC236}">
                  <a16:creationId xmlns:a16="http://schemas.microsoft.com/office/drawing/2014/main" id="{3A75B6C9-363F-4C77-A09E-2FB5C3944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456"/>
              <a:ext cx="622" cy="334"/>
            </a:xfrm>
            <a:prstGeom prst="rightArrow">
              <a:avLst>
                <a:gd name="adj1" fmla="val 50000"/>
                <a:gd name="adj2" fmla="val 46557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8" name="Text Box 10">
              <a:extLst>
                <a:ext uri="{FF2B5EF4-FFF2-40B4-BE49-F238E27FC236}">
                  <a16:creationId xmlns:a16="http://schemas.microsoft.com/office/drawing/2014/main" id="{0A02370B-C603-43BE-89F7-B29CBB0B3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3264"/>
              <a:ext cx="81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Waveforms</a:t>
              </a:r>
            </a:p>
          </p:txBody>
        </p:sp>
      </p:grpSp>
      <p:pic>
        <p:nvPicPr>
          <p:cNvPr id="22539" name="Picture 11">
            <a:extLst>
              <a:ext uri="{FF2B5EF4-FFF2-40B4-BE49-F238E27FC236}">
                <a16:creationId xmlns:a16="http://schemas.microsoft.com/office/drawing/2014/main" id="{5153AEBF-6DCD-450B-8CE6-43B5511D5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5105400" cy="34512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5AE7520-8F10-484E-A791-2C1D4C27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90800"/>
            <a:ext cx="1284288" cy="15240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2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23" dur="250" autoRev="1" fill="hold"/>
                                        <p:tgtEl>
                                          <p:spTgt spid="22536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FCB63F3-B36D-47B5-99EA-BFA9C9FECB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394D535-87B9-4DE0-8536-43B2C091783F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7E439E1C-C94A-4E68-AAFB-D6FC76F75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/>
              <a:t>Parallel In/Parallel Out Shift Registers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B747BB5B-5828-4DB3-8EA9-E288A595A2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686800" cy="762000"/>
          </a:xfrm>
          <a:ln/>
        </p:spPr>
        <p:txBody>
          <a:bodyPr/>
          <a:lstStyle/>
          <a:p>
            <a:pPr marL="339725" indent="-339725">
              <a:spcBef>
                <a:spcPts val="900"/>
              </a:spcBef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3600"/>
              <a:t>4-bit version</a:t>
            </a:r>
          </a:p>
        </p:txBody>
      </p:sp>
      <p:grpSp>
        <p:nvGrpSpPr>
          <p:cNvPr id="23555" name="Group 3">
            <a:extLst>
              <a:ext uri="{FF2B5EF4-FFF2-40B4-BE49-F238E27FC236}">
                <a16:creationId xmlns:a16="http://schemas.microsoft.com/office/drawing/2014/main" id="{575E7AE8-6E8B-469B-8BEB-37C72A905A44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23556" name="Group 4">
              <a:extLst>
                <a:ext uri="{FF2B5EF4-FFF2-40B4-BE49-F238E27FC236}">
                  <a16:creationId xmlns:a16="http://schemas.microsoft.com/office/drawing/2014/main" id="{4A076396-D785-4AB5-94F5-FE8CDCFF7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23557" name="Line 5">
                <a:extLst>
                  <a:ext uri="{FF2B5EF4-FFF2-40B4-BE49-F238E27FC236}">
                    <a16:creationId xmlns:a16="http://schemas.microsoft.com/office/drawing/2014/main" id="{650508C5-DCAE-4F45-B3EA-6FA8FDA78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58" name="Line 6">
                <a:extLst>
                  <a:ext uri="{FF2B5EF4-FFF2-40B4-BE49-F238E27FC236}">
                    <a16:creationId xmlns:a16="http://schemas.microsoft.com/office/drawing/2014/main" id="{871563B3-9308-4419-A13C-D1BCEEBB87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59" name="Rectangle 7">
              <a:extLst>
                <a:ext uri="{FF2B5EF4-FFF2-40B4-BE49-F238E27FC236}">
                  <a16:creationId xmlns:a16="http://schemas.microsoft.com/office/drawing/2014/main" id="{34465A4C-B7C2-4D4C-8EA1-1348DB2E0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3560" name="Picture 8">
            <a:extLst>
              <a:ext uri="{FF2B5EF4-FFF2-40B4-BE49-F238E27FC236}">
                <a16:creationId xmlns:a16="http://schemas.microsoft.com/office/drawing/2014/main" id="{4A340164-521F-4642-9FBB-40A8B3A5F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5562600" cy="34131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3561" name="Picture 9">
            <a:extLst>
              <a:ext uri="{FF2B5EF4-FFF2-40B4-BE49-F238E27FC236}">
                <a16:creationId xmlns:a16="http://schemas.microsoft.com/office/drawing/2014/main" id="{E9CF969E-A1C2-46C4-9E54-98292CFF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33800"/>
            <a:ext cx="2286000" cy="20970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562" name="Text Box 10">
            <a:extLst>
              <a:ext uri="{FF2B5EF4-FFF2-40B4-BE49-F238E27FC236}">
                <a16:creationId xmlns:a16="http://schemas.microsoft.com/office/drawing/2014/main" id="{F787F580-3BDA-4C7C-AFB0-E06A0476F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6288" y="2538413"/>
            <a:ext cx="639762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625"/>
              </a:spcBef>
              <a:buClrTx/>
              <a:buFontTx/>
              <a:buNone/>
            </a:pPr>
            <a:r>
              <a:rPr lang="en-US" altLang="en-US" sz="1000"/>
              <a:t>J = 1</a:t>
            </a:r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FD6F74AD-53E9-426D-9BC4-2FC2388EE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5488" y="2763838"/>
            <a:ext cx="6096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625"/>
              </a:spcBef>
              <a:buClrTx/>
              <a:buFontTx/>
              <a:buNone/>
            </a:pPr>
            <a:r>
              <a:rPr lang="en-US" altLang="en-US" sz="1000"/>
              <a:t>K = 0</a:t>
            </a:r>
          </a:p>
        </p:txBody>
      </p:sp>
      <p:sp>
        <p:nvSpPr>
          <p:cNvPr id="23564" name="Text Box 12">
            <a:extLst>
              <a:ext uri="{FF2B5EF4-FFF2-40B4-BE49-F238E27FC236}">
                <a16:creationId xmlns:a16="http://schemas.microsoft.com/office/drawing/2014/main" id="{6242996F-9174-4444-A2DE-7D60A648C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2225" y="2516188"/>
            <a:ext cx="639763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625"/>
              </a:spcBef>
              <a:buClrTx/>
              <a:buFontTx/>
              <a:buNone/>
            </a:pPr>
            <a:r>
              <a:rPr lang="en-US" altLang="en-US" sz="1000"/>
              <a:t>J = 0</a:t>
            </a:r>
          </a:p>
        </p:txBody>
      </p:sp>
      <p:sp>
        <p:nvSpPr>
          <p:cNvPr id="23565" name="Text Box 13">
            <a:extLst>
              <a:ext uri="{FF2B5EF4-FFF2-40B4-BE49-F238E27FC236}">
                <a16:creationId xmlns:a16="http://schemas.microsoft.com/office/drawing/2014/main" id="{FD33D4EC-5DF7-47ED-A1E5-9A61355B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2741613"/>
            <a:ext cx="60960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625"/>
              </a:spcBef>
              <a:buClrTx/>
              <a:buFontTx/>
              <a:buNone/>
            </a:pPr>
            <a:r>
              <a:rPr lang="en-US" altLang="en-US" sz="1000"/>
              <a:t>K = 1</a:t>
            </a:r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3A4F4D-6DFD-4BE7-BBEC-D39517727E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16EC43B-4689-4B5B-B1F8-C00E1B35174E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8AD67E42-6FBD-427A-99C3-4B3DE89168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Bidirectional Shift Register 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E02C592C-8727-499E-83B7-248AFA6AB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77200" cy="990600"/>
          </a:xfrm>
          <a:ln/>
        </p:spPr>
        <p:txBody>
          <a:bodyPr/>
          <a:lstStyle/>
          <a:p>
            <a:pPr marL="339725" indent="-339725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800"/>
              <a:t>4-bit serial in/serial out</a:t>
            </a:r>
          </a:p>
          <a:p>
            <a:pPr marL="339725" indent="-339725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 sz="2800"/>
              <a:t>4-bit universal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BC190B55-B074-43F8-B366-C673F752ED7C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3F5CA8BD-5FA0-4CAD-9458-AFE93440F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24581" name="Line 5">
                <a:extLst>
                  <a:ext uri="{FF2B5EF4-FFF2-40B4-BE49-F238E27FC236}">
                    <a16:creationId xmlns:a16="http://schemas.microsoft.com/office/drawing/2014/main" id="{30526F32-DE6A-48A1-8573-91C015EE84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456B96EA-28B2-4AA4-9DA5-D45082AADE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583" name="Rectangle 7">
              <a:extLst>
                <a:ext uri="{FF2B5EF4-FFF2-40B4-BE49-F238E27FC236}">
                  <a16:creationId xmlns:a16="http://schemas.microsoft.com/office/drawing/2014/main" id="{27EA4029-1502-47CA-B6C1-754391B6B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4F28F9EE-E683-4979-AEAF-8B1895F2A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8F3B5FD-AF48-4783-924C-17C61E1E1C18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5601" name="Rectangle 1">
            <a:extLst>
              <a:ext uri="{FF2B5EF4-FFF2-40B4-BE49-F238E27FC236}">
                <a16:creationId xmlns:a16="http://schemas.microsoft.com/office/drawing/2014/main" id="{9A4A8A3B-CE7D-4858-9D01-C6A55C85CF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Bidirectional Shift Register 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8A31C425-D171-42CD-90AB-A19DBB0CA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077200" cy="533400"/>
          </a:xfrm>
          <a:ln/>
        </p:spPr>
        <p:txBody>
          <a:bodyPr/>
          <a:lstStyle/>
          <a:p>
            <a:pPr marL="339725" indent="-339725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4-bit serial in/serial out</a:t>
            </a:r>
          </a:p>
        </p:txBody>
      </p:sp>
      <p:grpSp>
        <p:nvGrpSpPr>
          <p:cNvPr id="25603" name="Group 3">
            <a:extLst>
              <a:ext uri="{FF2B5EF4-FFF2-40B4-BE49-F238E27FC236}">
                <a16:creationId xmlns:a16="http://schemas.microsoft.com/office/drawing/2014/main" id="{249FC51C-BC44-4C22-B873-96F0A0F10E2F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25604" name="Group 4">
              <a:extLst>
                <a:ext uri="{FF2B5EF4-FFF2-40B4-BE49-F238E27FC236}">
                  <a16:creationId xmlns:a16="http://schemas.microsoft.com/office/drawing/2014/main" id="{24E3CE12-64CF-4E55-864D-7221B6A141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25605" name="Line 5">
                <a:extLst>
                  <a:ext uri="{FF2B5EF4-FFF2-40B4-BE49-F238E27FC236}">
                    <a16:creationId xmlns:a16="http://schemas.microsoft.com/office/drawing/2014/main" id="{EEC4C927-4F51-401D-927B-9662D2E323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06" name="Line 6">
                <a:extLst>
                  <a:ext uri="{FF2B5EF4-FFF2-40B4-BE49-F238E27FC236}">
                    <a16:creationId xmlns:a16="http://schemas.microsoft.com/office/drawing/2014/main" id="{7D1BF8D0-CA56-4827-AEF8-5E2EAF2F0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07" name="Rectangle 7">
              <a:extLst>
                <a:ext uri="{FF2B5EF4-FFF2-40B4-BE49-F238E27FC236}">
                  <a16:creationId xmlns:a16="http://schemas.microsoft.com/office/drawing/2014/main" id="{79B686E3-2025-4A56-8A8D-E7A1B3133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5608" name="Picture 8">
            <a:extLst>
              <a:ext uri="{FF2B5EF4-FFF2-40B4-BE49-F238E27FC236}">
                <a16:creationId xmlns:a16="http://schemas.microsoft.com/office/drawing/2014/main" id="{9E69A56C-66F6-4026-B80C-5263F4A2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47800"/>
            <a:ext cx="5638800" cy="2354263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609" name="Picture 9">
            <a:extLst>
              <a:ext uri="{FF2B5EF4-FFF2-40B4-BE49-F238E27FC236}">
                <a16:creationId xmlns:a16="http://schemas.microsoft.com/office/drawing/2014/main" id="{85CC3511-2778-4998-9AC9-33E3676D9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41763"/>
            <a:ext cx="4953000" cy="26098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610" name="Picture 10">
            <a:extLst>
              <a:ext uri="{FF2B5EF4-FFF2-40B4-BE49-F238E27FC236}">
                <a16:creationId xmlns:a16="http://schemas.microsoft.com/office/drawing/2014/main" id="{9003C936-E8A2-4DC6-9E72-17154C61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67200"/>
            <a:ext cx="2819400" cy="13938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11" name="Text Box 11">
            <a:extLst>
              <a:ext uri="{FF2B5EF4-FFF2-40B4-BE49-F238E27FC236}">
                <a16:creationId xmlns:a16="http://schemas.microsoft.com/office/drawing/2014/main" id="{046BEA16-3A75-4EE4-9CD8-E4D55B675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1820863"/>
            <a:ext cx="3430588" cy="197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Find the output for the given RIGHT/LEFT control input.  Initially,</a:t>
            </a:r>
            <a:br>
              <a:rPr lang="en-US" altLang="en-US"/>
            </a:br>
            <a:r>
              <a:rPr lang="en-US" altLang="en-US"/>
              <a:t>Q</a:t>
            </a:r>
            <a:r>
              <a:rPr lang="en-US" altLang="en-US" baseline="-25000"/>
              <a:t>0</a:t>
            </a:r>
            <a:r>
              <a:rPr lang="en-US" altLang="en-US"/>
              <a:t>= 1,Q</a:t>
            </a:r>
            <a:r>
              <a:rPr lang="en-US" altLang="en-US" baseline="-25000"/>
              <a:t>1</a:t>
            </a:r>
            <a:r>
              <a:rPr lang="en-US" altLang="en-US"/>
              <a:t>= 1,Q</a:t>
            </a:r>
            <a:r>
              <a:rPr lang="en-US" altLang="en-US" baseline="-25000"/>
              <a:t>2</a:t>
            </a:r>
            <a:r>
              <a:rPr lang="en-US" altLang="en-US"/>
              <a:t>= 0,Q</a:t>
            </a:r>
            <a:r>
              <a:rPr lang="en-US" altLang="en-US" baseline="-25000"/>
              <a:t>3</a:t>
            </a:r>
            <a:r>
              <a:rPr lang="en-US" altLang="en-US"/>
              <a:t>= 1.</a:t>
            </a:r>
            <a:br>
              <a:rPr lang="en-US" altLang="en-US"/>
            </a:br>
            <a:r>
              <a:rPr lang="en-US" altLang="en-US"/>
              <a:t>Serial data-input is LOW</a:t>
            </a:r>
          </a:p>
        </p:txBody>
      </p:sp>
      <p:sp>
        <p:nvSpPr>
          <p:cNvPr id="25612" name="Line 12">
            <a:extLst>
              <a:ext uri="{FF2B5EF4-FFF2-40B4-BE49-F238E27FC236}">
                <a16:creationId xmlns:a16="http://schemas.microsoft.com/office/drawing/2014/main" id="{08AA78E2-C091-4FC2-9228-039D577A3E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4263" y="2259013"/>
            <a:ext cx="685800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3" name="Rectangle 13">
            <a:extLst>
              <a:ext uri="{FF2B5EF4-FFF2-40B4-BE49-F238E27FC236}">
                <a16:creationId xmlns:a16="http://schemas.microsoft.com/office/drawing/2014/main" id="{34C9AC34-D043-441C-8BBA-E39BC7250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463" y="4862513"/>
            <a:ext cx="3905250" cy="1668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Rectangle 14">
            <a:extLst>
              <a:ext uri="{FF2B5EF4-FFF2-40B4-BE49-F238E27FC236}">
                <a16:creationId xmlns:a16="http://schemas.microsoft.com/office/drawing/2014/main" id="{301F6379-7705-44C1-B6F2-8793FAD97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663" y="4856163"/>
            <a:ext cx="3427412" cy="1668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Rectangle 15">
            <a:extLst>
              <a:ext uri="{FF2B5EF4-FFF2-40B4-BE49-F238E27FC236}">
                <a16:creationId xmlns:a16="http://schemas.microsoft.com/office/drawing/2014/main" id="{D49E84CE-5E51-4B9E-86EC-BD68D832F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4848225"/>
            <a:ext cx="3049587" cy="16684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Rectangle 16">
            <a:extLst>
              <a:ext uri="{FF2B5EF4-FFF2-40B4-BE49-F238E27FC236}">
                <a16:creationId xmlns:a16="http://schemas.microsoft.com/office/drawing/2014/main" id="{8E9A0C7B-8D77-40F7-8F55-B0502935B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8" y="4841875"/>
            <a:ext cx="2716212" cy="16684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Rectangle 17">
            <a:extLst>
              <a:ext uri="{FF2B5EF4-FFF2-40B4-BE49-F238E27FC236}">
                <a16:creationId xmlns:a16="http://schemas.microsoft.com/office/drawing/2014/main" id="{E2DC62CC-3CCD-4158-B9AF-8D61E1506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663" y="4862513"/>
            <a:ext cx="2238375" cy="1668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Rectangle 18">
            <a:extLst>
              <a:ext uri="{FF2B5EF4-FFF2-40B4-BE49-F238E27FC236}">
                <a16:creationId xmlns:a16="http://schemas.microsoft.com/office/drawing/2014/main" id="{54B64314-AD43-4AC0-8A25-9639A7ACF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288" y="4856163"/>
            <a:ext cx="1831975" cy="1668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Rectangle 19">
            <a:extLst>
              <a:ext uri="{FF2B5EF4-FFF2-40B4-BE49-F238E27FC236}">
                <a16:creationId xmlns:a16="http://schemas.microsoft.com/office/drawing/2014/main" id="{6037F163-1BB2-43F8-BFDC-DB658C938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8" y="4876800"/>
            <a:ext cx="1366837" cy="16684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Rectangle 20">
            <a:extLst>
              <a:ext uri="{FF2B5EF4-FFF2-40B4-BE49-F238E27FC236}">
                <a16:creationId xmlns:a16="http://schemas.microsoft.com/office/drawing/2014/main" id="{E54ED14A-EAA9-450A-BD47-3BBE525E5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0425" y="4868863"/>
            <a:ext cx="930275" cy="16684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Rectangle 21">
            <a:extLst>
              <a:ext uri="{FF2B5EF4-FFF2-40B4-BE49-F238E27FC236}">
                <a16:creationId xmlns:a16="http://schemas.microsoft.com/office/drawing/2014/main" id="{91680560-A24E-42B4-AE44-963D6ECF1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0" y="4889500"/>
            <a:ext cx="538163" cy="16684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848EFA0-89BB-4459-8F26-34A5CBA71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4A7B375-BB55-431D-BF28-E46DCB87FFA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4191B599-773B-427D-B650-68D236127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Bidirectional Shift Register 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2F5BB228-09D9-43D5-9828-07DBBF8525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077200" cy="533400"/>
          </a:xfrm>
          <a:ln/>
        </p:spPr>
        <p:txBody>
          <a:bodyPr/>
          <a:lstStyle/>
          <a:p>
            <a:pPr marL="339725" indent="-339725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4-bit universal</a:t>
            </a:r>
          </a:p>
        </p:txBody>
      </p:sp>
      <p:grpSp>
        <p:nvGrpSpPr>
          <p:cNvPr id="26627" name="Group 3">
            <a:extLst>
              <a:ext uri="{FF2B5EF4-FFF2-40B4-BE49-F238E27FC236}">
                <a16:creationId xmlns:a16="http://schemas.microsoft.com/office/drawing/2014/main" id="{CEF03761-DD0E-40AB-AE14-B7F32FD222B7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26628" name="Group 4">
              <a:extLst>
                <a:ext uri="{FF2B5EF4-FFF2-40B4-BE49-F238E27FC236}">
                  <a16:creationId xmlns:a16="http://schemas.microsoft.com/office/drawing/2014/main" id="{FE206E34-46F9-49C8-A2BB-423A04A198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26629" name="Line 5">
                <a:extLst>
                  <a:ext uri="{FF2B5EF4-FFF2-40B4-BE49-F238E27FC236}">
                    <a16:creationId xmlns:a16="http://schemas.microsoft.com/office/drawing/2014/main" id="{1E2F943B-0E37-4A49-A463-4B42BA3B8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" name="Line 6">
                <a:extLst>
                  <a:ext uri="{FF2B5EF4-FFF2-40B4-BE49-F238E27FC236}">
                    <a16:creationId xmlns:a16="http://schemas.microsoft.com/office/drawing/2014/main" id="{33768D17-7C7F-4A77-A695-027DDDB3C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1" name="Rectangle 7">
              <a:extLst>
                <a:ext uri="{FF2B5EF4-FFF2-40B4-BE49-F238E27FC236}">
                  <a16:creationId xmlns:a16="http://schemas.microsoft.com/office/drawing/2014/main" id="{6ED2A31A-4D97-45C7-A5D3-CA899EAC3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6632" name="Picture 8">
            <a:extLst>
              <a:ext uri="{FF2B5EF4-FFF2-40B4-BE49-F238E27FC236}">
                <a16:creationId xmlns:a16="http://schemas.microsoft.com/office/drawing/2014/main" id="{BD379DBF-FDB6-4188-ADD5-EB35CF0D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6629400" cy="454183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6633" name="Picture 9">
            <a:extLst>
              <a:ext uri="{FF2B5EF4-FFF2-40B4-BE49-F238E27FC236}">
                <a16:creationId xmlns:a16="http://schemas.microsoft.com/office/drawing/2014/main" id="{3AB1B01F-9F2C-449C-B219-337CFA83C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85800"/>
            <a:ext cx="1676400" cy="15494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34" name="Text Box 10">
            <a:extLst>
              <a:ext uri="{FF2B5EF4-FFF2-40B4-BE49-F238E27FC236}">
                <a16:creationId xmlns:a16="http://schemas.microsoft.com/office/drawing/2014/main" id="{2FDC6C30-ECC9-43CE-A1C6-49D607228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750" y="3048000"/>
            <a:ext cx="1873250" cy="134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000"/>
              </a:spcBef>
              <a:buClrTx/>
              <a:buFontTx/>
              <a:buNone/>
            </a:pPr>
            <a:r>
              <a:rPr lang="en-US" altLang="en-US" sz="1600"/>
              <a:t>S</a:t>
            </a:r>
            <a:r>
              <a:rPr lang="en-US" altLang="en-US" sz="1600" baseline="-25000"/>
              <a:t>1</a:t>
            </a:r>
            <a:r>
              <a:rPr lang="en-US" altLang="en-US" sz="1600"/>
              <a:t> S</a:t>
            </a:r>
            <a:r>
              <a:rPr lang="en-US" altLang="en-US" sz="1600" baseline="-25000"/>
              <a:t>0     </a:t>
            </a:r>
            <a:r>
              <a:rPr lang="en-US" altLang="en-US" sz="1600"/>
              <a:t>Mode</a:t>
            </a:r>
            <a:br>
              <a:rPr lang="en-US" altLang="en-US" sz="1600"/>
            </a:br>
            <a:r>
              <a:rPr lang="en-US" altLang="en-US" sz="1600"/>
              <a:t>1   1     Load</a:t>
            </a:r>
            <a:br>
              <a:rPr lang="en-US" altLang="en-US" sz="1600"/>
            </a:br>
            <a:r>
              <a:rPr lang="en-US" altLang="en-US" sz="1600"/>
              <a:t>1   0     Shift Left</a:t>
            </a:r>
            <a:br>
              <a:rPr lang="en-US" altLang="en-US" sz="1600"/>
            </a:br>
            <a:r>
              <a:rPr lang="en-US" altLang="en-US" sz="1600"/>
              <a:t>0   1     Shift Right</a:t>
            </a:r>
            <a:br>
              <a:rPr lang="en-US" altLang="en-US" sz="1600"/>
            </a:br>
            <a:r>
              <a:rPr lang="en-US" altLang="en-US" sz="1600"/>
              <a:t>0   0     Inhibit</a:t>
            </a:r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ABF0EF0-3FFD-4A92-93A9-230013741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83310D-F8B4-4B8B-9DB8-D887166BD9F3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7649" name="Rectangle 1">
            <a:extLst>
              <a:ext uri="{FF2B5EF4-FFF2-40B4-BE49-F238E27FC236}">
                <a16:creationId xmlns:a16="http://schemas.microsoft.com/office/drawing/2014/main" id="{4D7C320E-F1C8-4847-82B2-C23F8FA56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800" b="1"/>
              <a:t>Figure 9–23</a:t>
            </a:r>
            <a:r>
              <a:rPr lang="en-US" altLang="en-US" sz="1800"/>
              <a:t>      Four-bit and 5-bit Johnson counters.</a:t>
            </a:r>
            <a:r>
              <a:rPr lang="en-US" altLang="en-US" sz="1200"/>
              <a:t> 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C2A8F67-3C91-4532-BFF4-A52C18638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471613"/>
            <a:ext cx="6134100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1" name="Text Box 3">
            <a:extLst>
              <a:ext uri="{FF2B5EF4-FFF2-40B4-BE49-F238E27FC236}">
                <a16:creationId xmlns:a16="http://schemas.microsoft.com/office/drawing/2014/main" id="{C4642A9A-6EC1-45C8-A09B-5FB570A9B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1165225"/>
            <a:ext cx="2947988" cy="448310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Clock Pulse  Q0  Q1  Q2  Q3</a:t>
            </a:r>
            <a:br>
              <a:rPr lang="en-US" altLang="en-US" sz="1800"/>
            </a:br>
            <a:r>
              <a:rPr lang="en-US" altLang="en-US" sz="1800"/>
              <a:t>         0            0     0     0     0          </a:t>
            </a:r>
            <a:br>
              <a:rPr lang="en-US" altLang="en-US" sz="1800"/>
            </a:br>
            <a:r>
              <a:rPr lang="en-US" altLang="en-US" sz="1800"/>
              <a:t>         1            1     0     0     0     </a:t>
            </a:r>
            <a:br>
              <a:rPr lang="en-US" altLang="en-US" sz="1800"/>
            </a:br>
            <a:r>
              <a:rPr lang="en-US" altLang="en-US" sz="1800"/>
              <a:t>         2            1     1     0     0     </a:t>
            </a:r>
            <a:br>
              <a:rPr lang="en-US" altLang="en-US" sz="1800"/>
            </a:br>
            <a:r>
              <a:rPr lang="en-US" altLang="en-US" sz="1800"/>
              <a:t>         3            1     1     1     0	        </a:t>
            </a:r>
            <a:br>
              <a:rPr lang="en-US" altLang="en-US" sz="1800"/>
            </a:br>
            <a:r>
              <a:rPr lang="en-US" altLang="en-US" sz="1800"/>
              <a:t>         4            1     1     1     1</a:t>
            </a:r>
            <a:br>
              <a:rPr lang="en-US" altLang="en-US" sz="1800"/>
            </a:br>
            <a:r>
              <a:rPr lang="en-US" altLang="en-US" sz="1800"/>
              <a:t>         5            0     1     1     1          </a:t>
            </a:r>
            <a:br>
              <a:rPr lang="en-US" altLang="en-US" sz="1800"/>
            </a:br>
            <a:r>
              <a:rPr lang="en-US" altLang="en-US" sz="1800"/>
              <a:t>         6            0     0     1     1     </a:t>
            </a:r>
            <a:br>
              <a:rPr lang="en-US" altLang="en-US" sz="1800"/>
            </a:br>
            <a:r>
              <a:rPr lang="en-US" altLang="en-US" sz="1800"/>
              <a:t>         7            0     0     0     1     </a:t>
            </a:r>
          </a:p>
        </p:txBody>
      </p:sp>
      <p:sp>
        <p:nvSpPr>
          <p:cNvPr id="27652" name="Line 4">
            <a:extLst>
              <a:ext uri="{FF2B5EF4-FFF2-40B4-BE49-F238E27FC236}">
                <a16:creationId xmlns:a16="http://schemas.microsoft.com/office/drawing/2014/main" id="{0C0A339C-B4AF-4345-90D6-252F04639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25" y="1500188"/>
            <a:ext cx="2960688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3" name="Line 5">
            <a:extLst>
              <a:ext uri="{FF2B5EF4-FFF2-40B4-BE49-F238E27FC236}">
                <a16:creationId xmlns:a16="http://schemas.microsoft.com/office/drawing/2014/main" id="{25C34442-E8B9-4017-A22C-B5CBFBDF9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4688" y="1166813"/>
            <a:ext cx="1587" cy="256857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5FC392C3-44C2-4728-B048-0B74200CA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595313"/>
            <a:ext cx="83026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Johnson counter has 2n states where n is number of flip-flops.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570889B3-3BF7-485E-80F9-8C609D8FC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6507163"/>
            <a:ext cx="3949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000"/>
              </a:spcBef>
              <a:buClrTx/>
              <a:buFontTx/>
              <a:buNone/>
            </a:pPr>
            <a:r>
              <a:rPr lang="en-US" altLang="en-US" sz="1600"/>
              <a:t>has 10 states.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106B1A5F-790A-4DB1-89EA-207C22FDF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88" y="3713163"/>
            <a:ext cx="3949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000"/>
              </a:spcBef>
              <a:buClrTx/>
              <a:buFontTx/>
              <a:buNone/>
            </a:pPr>
            <a:r>
              <a:rPr lang="en-US" altLang="en-US" sz="1600"/>
              <a:t>has 8 states.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FA3D0B3-9EC2-4737-8951-8E8866F24A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DDB2AB1-619F-4D8A-82EE-C30E27C42F3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8673" name="Rectangle 1">
            <a:extLst>
              <a:ext uri="{FF2B5EF4-FFF2-40B4-BE49-F238E27FC236}">
                <a16:creationId xmlns:a16="http://schemas.microsoft.com/office/drawing/2014/main" id="{689F14EB-D3DD-49E5-8C21-1FFBEBD1F0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9–24</a:t>
            </a:r>
            <a:r>
              <a:rPr lang="en-US" altLang="en-US" sz="1200"/>
              <a:t>      Timing sequence for a 4-bit Johnson counter. 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6CF4186E-7D83-4BD4-910D-A2B066BCE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49425"/>
            <a:ext cx="8342313" cy="335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EA8DF7F-AB41-4DF6-9AF1-78BCC4A1F0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4B7DC8-ADE5-4BD9-B4BF-CA37CED2EFB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253BF3FE-D902-451C-B4BA-601A9CCAD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9–26</a:t>
            </a:r>
            <a:r>
              <a:rPr lang="en-US" altLang="en-US" sz="1600"/>
              <a:t>      A 10-bit ring counter. Open file F09-26 to verify operation.</a:t>
            </a:r>
            <a:r>
              <a:rPr lang="en-US" altLang="en-US" sz="1200"/>
              <a:t> 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A2E94C6B-78A5-4842-B8FA-F00F3E9CC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52650"/>
            <a:ext cx="8342313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9" name="Text Box 3">
            <a:extLst>
              <a:ext uri="{FF2B5EF4-FFF2-40B4-BE49-F238E27FC236}">
                <a16:creationId xmlns:a16="http://schemas.microsoft.com/office/drawing/2014/main" id="{118AB6FC-7473-4084-9838-46FD56986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841375"/>
            <a:ext cx="7591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Similar to Johnson Counter, but Q rather than Q of last stage is fed to first flip/flop.  A one is preset into first flip/flop and all other flip/flops are cleared.</a:t>
            </a: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117E392C-0C8A-4DB5-944A-0D0013A0C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3313" y="900113"/>
            <a:ext cx="188912" cy="1587"/>
          </a:xfrm>
          <a:prstGeom prst="line">
            <a:avLst/>
          </a:prstGeom>
          <a:noFill/>
          <a:ln w="1908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E40CF06A-214D-425B-B322-6ED8A9A167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0FE5E72-1008-4F03-A247-F5A52A748064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0D41080D-3DE3-44E8-AF7B-AE96BEE11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690563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/>
              <a:t>10-bit ring counter has initial state of 1010000000.  </a:t>
            </a:r>
            <a:br>
              <a:rPr lang="en-US" altLang="en-US" sz="2400"/>
            </a:br>
            <a:r>
              <a:rPr lang="en-US" altLang="en-US" sz="2400"/>
              <a:t>Find the waveform for each of the Q outputs.</a:t>
            </a:r>
            <a:r>
              <a:rPr lang="en-US" altLang="en-US" sz="1200" b="1"/>
              <a:t> </a:t>
            </a: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5269E6A-E7A1-49EF-9E13-6BAB3763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38" y="1408113"/>
            <a:ext cx="6069012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3" name="Rectangle 3">
            <a:extLst>
              <a:ext uri="{FF2B5EF4-FFF2-40B4-BE49-F238E27FC236}">
                <a16:creationId xmlns:a16="http://schemas.microsoft.com/office/drawing/2014/main" id="{B1AF04AE-9F44-40A9-8B8C-AF5FA12A8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25" y="1916113"/>
            <a:ext cx="5326063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285C62ED-51AC-4EAE-A9A1-8EF3E72A9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50" y="1936750"/>
            <a:ext cx="5326063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D906ADCC-67E5-4D05-8738-D546C7A3B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3363" y="1914525"/>
            <a:ext cx="5326062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2B0B67D2-896B-492F-B4C0-672FC6747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588" y="1893888"/>
            <a:ext cx="5326062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AA74A1EF-5AE6-4881-9C86-DE34426EE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088" y="1887538"/>
            <a:ext cx="5268912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>
            <a:extLst>
              <a:ext uri="{FF2B5EF4-FFF2-40B4-BE49-F238E27FC236}">
                <a16:creationId xmlns:a16="http://schemas.microsoft.com/office/drawing/2014/main" id="{793ECFDF-2020-416E-85B4-41F924EDB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738" y="1938338"/>
            <a:ext cx="2625725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>
            <a:extLst>
              <a:ext uri="{FF2B5EF4-FFF2-40B4-BE49-F238E27FC236}">
                <a16:creationId xmlns:a16="http://schemas.microsoft.com/office/drawing/2014/main" id="{2B22C304-D196-4068-8481-4AA72096F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963" y="1946275"/>
            <a:ext cx="2625725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Rectangle 10">
            <a:extLst>
              <a:ext uri="{FF2B5EF4-FFF2-40B4-BE49-F238E27FC236}">
                <a16:creationId xmlns:a16="http://schemas.microsoft.com/office/drawing/2014/main" id="{70637100-AA12-4489-B22D-1CA8CBC99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88" y="1909763"/>
            <a:ext cx="2625725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Rectangle 11">
            <a:extLst>
              <a:ext uri="{FF2B5EF4-FFF2-40B4-BE49-F238E27FC236}">
                <a16:creationId xmlns:a16="http://schemas.microsoft.com/office/drawing/2014/main" id="{39BF1192-AAC2-48A7-A208-09D863A45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8" y="1931988"/>
            <a:ext cx="2625725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Rectangle 12">
            <a:extLst>
              <a:ext uri="{FF2B5EF4-FFF2-40B4-BE49-F238E27FC236}">
                <a16:creationId xmlns:a16="http://schemas.microsoft.com/office/drawing/2014/main" id="{60401943-9ACF-480F-B712-6A6C2F174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75" y="1909763"/>
            <a:ext cx="2625725" cy="4194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Text Box 13">
            <a:extLst>
              <a:ext uri="{FF2B5EF4-FFF2-40B4-BE49-F238E27FC236}">
                <a16:creationId xmlns:a16="http://schemas.microsoft.com/office/drawing/2014/main" id="{DFC1E74C-069C-442D-8A7F-DEF9DA64E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1843088"/>
            <a:ext cx="638175" cy="4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688"/>
              </a:spcBef>
              <a:buClrTx/>
              <a:buFontTx/>
              <a:buNone/>
            </a:pPr>
            <a:r>
              <a:rPr lang="en-US" altLang="en-US" sz="2700"/>
              <a:t>1</a:t>
            </a:r>
            <a:br>
              <a:rPr lang="en-US" altLang="en-US" sz="2700"/>
            </a:br>
            <a:r>
              <a:rPr lang="en-US" altLang="en-US" sz="2700"/>
              <a:t>0</a:t>
            </a:r>
            <a:br>
              <a:rPr lang="en-US" altLang="en-US" sz="2700"/>
            </a:br>
            <a:r>
              <a:rPr lang="en-US" altLang="en-US" sz="2700"/>
              <a:t>1</a:t>
            </a:r>
            <a:br>
              <a:rPr lang="en-US" altLang="en-US" sz="2700"/>
            </a:br>
            <a:r>
              <a:rPr lang="en-US" altLang="en-US" sz="2700"/>
              <a:t>0</a:t>
            </a:r>
            <a:br>
              <a:rPr lang="en-US" altLang="en-US" sz="2700"/>
            </a:br>
            <a:r>
              <a:rPr lang="en-US" altLang="en-US" sz="2700"/>
              <a:t>0</a:t>
            </a:r>
            <a:br>
              <a:rPr lang="en-US" altLang="en-US" sz="2700"/>
            </a:br>
            <a:r>
              <a:rPr lang="en-US" altLang="en-US" sz="2700"/>
              <a:t>0</a:t>
            </a:r>
            <a:br>
              <a:rPr lang="en-US" altLang="en-US" sz="2700"/>
            </a:br>
            <a:r>
              <a:rPr lang="en-US" altLang="en-US" sz="2700"/>
              <a:t>0</a:t>
            </a:r>
            <a:br>
              <a:rPr lang="en-US" altLang="en-US" sz="2700"/>
            </a:br>
            <a:r>
              <a:rPr lang="en-US" altLang="en-US" sz="2700"/>
              <a:t>0</a:t>
            </a:r>
            <a:br>
              <a:rPr lang="en-US" altLang="en-US" sz="2700"/>
            </a:br>
            <a:r>
              <a:rPr lang="en-US" altLang="en-US" sz="2700"/>
              <a:t>0</a:t>
            </a:r>
            <a:br>
              <a:rPr lang="en-US" altLang="en-US" sz="2700"/>
            </a:br>
            <a:r>
              <a:rPr lang="en-US" altLang="en-US" sz="2700"/>
              <a:t>0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08E884D-08BE-42B0-9C49-B13F9ADF1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C7D9F3-B7FF-440F-BC95-F755B620B5F9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31745" name="Rectangle 1">
            <a:extLst>
              <a:ext uri="{FF2B5EF4-FFF2-40B4-BE49-F238E27FC236}">
                <a16:creationId xmlns:a16="http://schemas.microsoft.com/office/drawing/2014/main" id="{DB8B9421-D29C-4B80-BD6C-93632C077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Applications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6760E320-24CE-4B2E-91FB-7FEC191E9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ln/>
        </p:spPr>
        <p:txBody>
          <a:bodyPr/>
          <a:lstStyle/>
          <a:p>
            <a:pPr marL="339725" indent="-339725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5225" algn="l"/>
                <a:tab pos="10512425" algn="l"/>
              </a:tabLst>
            </a:pPr>
            <a:r>
              <a:rPr lang="en-US" altLang="en-US" sz="2800"/>
              <a:t>Time Delay – depends on clock frequency</a:t>
            </a:r>
            <a:br>
              <a:rPr lang="en-US" altLang="en-US" sz="2800"/>
            </a:br>
            <a:r>
              <a:rPr lang="en-US" altLang="en-US" sz="2800"/>
              <a:t>			and number of clocks</a:t>
            </a:r>
          </a:p>
          <a:p>
            <a:pPr marL="339725" indent="-339725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5225" algn="l"/>
                <a:tab pos="10512425" algn="l"/>
              </a:tabLst>
            </a:pPr>
            <a:r>
              <a:rPr lang="en-US" altLang="en-US" sz="2800"/>
              <a:t>Serial-to Parallel converter</a:t>
            </a:r>
          </a:p>
          <a:p>
            <a:pPr marL="739775" lvl="1" indent="-282575">
              <a:spcBef>
                <a:spcPts val="600"/>
              </a:spcBef>
              <a:buFont typeface="Times New Roman" panose="02020603050405020304" pitchFamily="18" charset="0"/>
              <a:buChar char="–"/>
              <a:tabLst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5225" algn="l"/>
                <a:tab pos="10512425" algn="l"/>
              </a:tabLst>
            </a:pPr>
            <a:r>
              <a:rPr lang="en-US" altLang="en-US" sz="2400"/>
              <a:t>Reduces wires in transmission line</a:t>
            </a:r>
          </a:p>
          <a:p>
            <a:pPr marL="339725" indent="-339725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5225" algn="l"/>
                <a:tab pos="10512425" algn="l"/>
              </a:tabLst>
            </a:pPr>
            <a:r>
              <a:rPr lang="en-US" altLang="en-US" sz="2800"/>
              <a:t>Universal Asynchronous Receiver Transmitter (UART) - Interface with computer</a:t>
            </a:r>
          </a:p>
          <a:p>
            <a:pPr marL="739775" lvl="1" indent="-282575">
              <a:spcBef>
                <a:spcPts val="600"/>
              </a:spcBef>
              <a:buFont typeface="Times New Roman" panose="02020603050405020304" pitchFamily="18" charset="0"/>
              <a:buChar char="–"/>
              <a:tabLst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5225" algn="l"/>
                <a:tab pos="10512425" algn="l"/>
              </a:tabLst>
            </a:pPr>
            <a:r>
              <a:rPr lang="en-US" altLang="en-US" sz="2400"/>
              <a:t>includes serial to parallel converter </a:t>
            </a:r>
          </a:p>
          <a:p>
            <a:pPr marL="739775" lvl="1" indent="-282575">
              <a:spcBef>
                <a:spcPts val="600"/>
              </a:spcBef>
              <a:buFont typeface="Times New Roman" panose="02020603050405020304" pitchFamily="18" charset="0"/>
              <a:buChar char="–"/>
              <a:tabLst>
                <a:tab pos="908050" algn="l"/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055225" algn="l"/>
                <a:tab pos="10512425" algn="l"/>
              </a:tabLst>
            </a:pPr>
            <a:r>
              <a:rPr lang="en-US" altLang="en-US" sz="2400"/>
              <a:t>parallel to serial converter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78FD2C6-A247-4F4B-82D9-D6545A65AD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24FF80D-572C-4244-A031-11D3CD5C6571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121" name="Rectangle 1">
            <a:extLst>
              <a:ext uri="{FF2B5EF4-FFF2-40B4-BE49-F238E27FC236}">
                <a16:creationId xmlns:a16="http://schemas.microsoft.com/office/drawing/2014/main" id="{C0CA8F51-772F-49EE-96DB-7B9D5DF864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9–1</a:t>
            </a:r>
            <a:r>
              <a:rPr lang="en-US" altLang="en-US" sz="2400"/>
              <a:t>      The flip-flop as a storage element.</a:t>
            </a:r>
            <a:r>
              <a:rPr lang="en-US" altLang="en-US" sz="120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DC4010-C5CF-4B1E-9FE6-B69999081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220200" cy="228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D32EACC-23B6-44B2-90A6-6BF19CFFAB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576473B-B703-490B-9E94-306E9E8B2165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E0DBFD26-0DD3-44C8-BC85-1967D2A981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9–28</a:t>
            </a:r>
            <a:r>
              <a:rPr lang="en-US" altLang="en-US" sz="2000"/>
              <a:t>      The shift register as a time-delay device.</a:t>
            </a:r>
            <a:r>
              <a:rPr lang="en-US" altLang="en-US" sz="1200"/>
              <a:t> 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159655D1-3A90-4045-A07C-9B8A2A7E5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7175"/>
            <a:ext cx="8342313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2847121-8BD7-462B-A7FA-3F933450C3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8C8120A-AC9D-4127-B647-B203CAA1BDF2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A4112A67-B3A0-477A-84EE-ABEB75C119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9–30</a:t>
            </a:r>
            <a:r>
              <a:rPr lang="en-US" altLang="en-US" sz="1200"/>
              <a:t>      Timing diagram showing time delays for the register in Figure 9–29. 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3ADAF078-7779-4F86-8AAB-27421803A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928688"/>
            <a:ext cx="6557962" cy="547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D681C72-4850-4CF3-912D-8E882E14ED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0D78DAA-2C81-4107-8199-298436145552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34817" name="Rectangle 1">
            <a:extLst>
              <a:ext uri="{FF2B5EF4-FFF2-40B4-BE49-F238E27FC236}">
                <a16:creationId xmlns:a16="http://schemas.microsoft.com/office/drawing/2014/main" id="{BC2CF98F-AAA7-4EFF-9EC3-3414DF1E5D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9–33</a:t>
            </a:r>
            <a:r>
              <a:rPr lang="en-US" altLang="en-US" sz="1200"/>
              <a:t>      Simplified logic diagram of a serial-to-parallel converter. 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64AEEA6F-7BB6-4EAE-ACD8-692F56F23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914400"/>
            <a:ext cx="79533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113676F-9676-4078-9781-A51113BBD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17B142E-7F9F-4643-AE8C-324434A19CF8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5841" name="Rectangle 1">
            <a:extLst>
              <a:ext uri="{FF2B5EF4-FFF2-40B4-BE49-F238E27FC236}">
                <a16:creationId xmlns:a16="http://schemas.microsoft.com/office/drawing/2014/main" id="{11729ADA-1506-4E1C-B7EC-FBAB33331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9–34</a:t>
            </a:r>
            <a:r>
              <a:rPr lang="en-US" altLang="en-US" sz="1200"/>
              <a:t>      Serial data format. 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1616710F-8B12-4AB3-80F2-541495E42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5300"/>
            <a:ext cx="8342313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BF5F7C2-D171-425F-B431-55DD9CD64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CC7C3E7-412F-4F1F-B66F-08FBA340B1B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1585A435-D835-40C7-92BC-2ADB37802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9–35</a:t>
            </a:r>
            <a:r>
              <a:rPr lang="en-US" altLang="en-US" sz="1200"/>
              <a:t>      Timing diagram illustrating the operation of the serial-to-parallel data converter in Figure 9–33. 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8AF3C573-4FEC-40D8-BEBA-13A89BF06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652463"/>
            <a:ext cx="445135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3BAC7CD-CA61-4385-B132-25A7EC606F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1330532-E6B5-4423-A884-5EF3636B7019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8019B830-AC66-4795-810E-55355186D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9–36</a:t>
            </a:r>
            <a:r>
              <a:rPr lang="en-US" altLang="en-US" sz="1200"/>
              <a:t>      UART interface. </a:t>
            </a: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D9B8ABC4-2727-4591-911C-DC5CA430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2738"/>
            <a:ext cx="8342313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4C3EC2E-116B-4662-A2F1-9B2A21100C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545622A-A781-471D-8C96-63D5819A10A1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8F944D84-0550-47DD-B6AE-6704D6D30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9–37</a:t>
            </a:r>
            <a:r>
              <a:rPr lang="en-US" altLang="en-US" sz="1200"/>
              <a:t>      Basic UART block diagram. 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BA30241B-D28B-48AE-B7FB-4DCC83FD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914400"/>
            <a:ext cx="48752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28D7A1A-1587-4787-A185-ED835416F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9E7964C-FB5B-425F-B74B-08AF5FA3F954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F0A684C6-2C79-4433-B6A0-FD15ECB7D7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9–41</a:t>
            </a:r>
            <a:r>
              <a:rPr lang="en-US" altLang="en-US" sz="1200"/>
              <a:t>      Sample test pattern. 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0345C4E5-8B2B-4B8C-B740-0AD107BE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36863"/>
            <a:ext cx="8342313" cy="118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0703A0D-EE97-46C0-8D61-A65280A1BA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B7B1E40-CCF7-4E96-BECB-A2C73DC9C545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40686BCA-A42E-41BC-AD91-E08DD66D0E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9–42</a:t>
            </a:r>
            <a:r>
              <a:rPr lang="en-US" altLang="en-US" sz="1200"/>
              <a:t>      Basic test setup for the serial-to-parallel data converter of Figure 9-33. 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62CB1732-3537-465F-BE5E-035A4B37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798513"/>
            <a:ext cx="6564312" cy="578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1C8575D-1F51-4732-BA0F-DC056BB182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6F68190-B32E-49CF-A0B4-AB439FC69490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BD932E45-1F19-4FD2-9A2E-58A63F87DB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9–43</a:t>
            </a:r>
            <a:r>
              <a:rPr lang="en-US" altLang="en-US" sz="1200"/>
              <a:t>      Proper outputs for the circuit under test in Figure 9-42. The input test pattern is shown. 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7ED48F85-541B-4553-8DF0-33A4C9CE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825182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336A9BD-B88E-4F31-972B-883329F907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DFC2CE-E19F-4B15-AFE0-2F9EB70415F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145" name="Rectangle 1">
            <a:extLst>
              <a:ext uri="{FF2B5EF4-FFF2-40B4-BE49-F238E27FC236}">
                <a16:creationId xmlns:a16="http://schemas.microsoft.com/office/drawing/2014/main" id="{1BC4B7F2-B97F-4946-A2E6-C650C45DE1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800" b="1"/>
              <a:t>Figure 9–2</a:t>
            </a:r>
            <a:r>
              <a:rPr lang="en-US" altLang="en-US" sz="1800"/>
              <a:t>      Basic data movement in shift registers. </a:t>
            </a:r>
            <a:br>
              <a:rPr lang="en-US" altLang="en-US" sz="1800"/>
            </a:br>
            <a:r>
              <a:rPr lang="en-US" altLang="en-US" sz="1800"/>
              <a:t>(Four bits are used for illustration. The bits move in the direction of the arrows.)</a:t>
            </a:r>
            <a:r>
              <a:rPr lang="en-US" altLang="en-US" sz="120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378331B-5D93-4708-A578-02D39BFD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82738"/>
            <a:ext cx="8342313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4180E31D-1E9E-4CC8-AACE-CA1772DE1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F2ECA3-E312-478F-A24D-0203FAFF275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91B64F51-65B3-4E83-9232-E89C7186D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9–46  Summary of Types of Shift Registers</a:t>
            </a:r>
            <a:r>
              <a:rPr lang="en-US" altLang="en-US" sz="1200" b="1"/>
              <a:t> 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08C3B1C6-F5C6-4CEA-9B5E-22DFFC673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5588"/>
            <a:ext cx="9144000" cy="404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9D4BB132-1402-442E-85F1-A0CC36697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3" y="2779713"/>
            <a:ext cx="2224087" cy="3349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351431D3-ACD4-443C-96CB-C9C473507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5" y="2797175"/>
            <a:ext cx="2224088" cy="3349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EDD69374-5770-4913-A148-4DC26ADF3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925" y="2797175"/>
            <a:ext cx="1766888" cy="3349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A6FAA43F-7B39-45BF-837D-9B04E5319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38" y="5254625"/>
            <a:ext cx="2224087" cy="3349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Rectangle 7">
            <a:extLst>
              <a:ext uri="{FF2B5EF4-FFF2-40B4-BE49-F238E27FC236}">
                <a16:creationId xmlns:a16="http://schemas.microsoft.com/office/drawing/2014/main" id="{14A36590-599E-469B-A973-1062B0822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913" y="5291138"/>
            <a:ext cx="1803400" cy="3349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F849D089-C332-4C0E-8F54-937FE4BCB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4770438"/>
            <a:ext cx="18415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Bidirectional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81C1C000-9BD3-45D0-AEA6-04AEA4954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3262313"/>
            <a:ext cx="4202113" cy="2520950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Rectangle 10">
            <a:extLst>
              <a:ext uri="{FF2B5EF4-FFF2-40B4-BE49-F238E27FC236}">
                <a16:creationId xmlns:a16="http://schemas.microsoft.com/office/drawing/2014/main" id="{925F1009-6EE6-4D8B-9AFD-13FD387C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4683125"/>
            <a:ext cx="3608388" cy="9509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585C6B9-D0EF-480A-AF71-2C3F80DF7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2FD2703-5EDB-4A72-A508-8A825A627E1C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44033" name="Rectangle 1">
            <a:extLst>
              <a:ext uri="{FF2B5EF4-FFF2-40B4-BE49-F238E27FC236}">
                <a16:creationId xmlns:a16="http://schemas.microsoft.com/office/drawing/2014/main" id="{20C13B82-410C-4514-8BC4-98CD03FA8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77288" cy="102235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900"/>
              <a:t>Figure 9–49  Problem 5.  </a:t>
            </a:r>
            <a:br>
              <a:rPr lang="en-US" altLang="en-US" sz="1900"/>
            </a:br>
            <a:r>
              <a:rPr lang="en-US" altLang="en-US" sz="1900"/>
              <a:t>What is the state of the register after each clock pulse if it starts in 101001111000 state?</a:t>
            </a:r>
            <a:r>
              <a:rPr lang="en-US" altLang="en-US" sz="1200" b="1"/>
              <a:t> 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A5111BCF-B480-464B-ADE9-1C7B31BFF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31900"/>
            <a:ext cx="8342313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C0FB162-42F4-489C-9B79-35D6D520FA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E802667-D9FE-4B1C-8AE1-908BC0A1FA46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45057" name="Rectangle 1">
            <a:extLst>
              <a:ext uri="{FF2B5EF4-FFF2-40B4-BE49-F238E27FC236}">
                <a16:creationId xmlns:a16="http://schemas.microsoft.com/office/drawing/2014/main" id="{D9E84291-8CCB-48B9-BD66-86A9FFC97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9–55 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F34A6F9E-FF99-42AC-8380-A3017E4EC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834231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D14D627-B65F-4A22-AD42-FBEF16F1A1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7DBBEE-51AA-42EC-9F59-3E71C74A6B68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46081" name="Rectangle 1">
            <a:extLst>
              <a:ext uri="{FF2B5EF4-FFF2-40B4-BE49-F238E27FC236}">
                <a16:creationId xmlns:a16="http://schemas.microsoft.com/office/drawing/2014/main" id="{CAE7F0D6-E5EF-43D1-8773-64F21DB2A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9–56 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3C4E6BD8-1846-4DDC-B4E3-D5DB18B28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14450"/>
            <a:ext cx="8342313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EB5F852-700E-4243-8487-C7CBC58A4C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25B9B2C-C37C-4905-A91B-B641A053DC7F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DBC3EA49-F4F7-4F27-B3E9-5F4A0C2C01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9–57 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C9667A27-5089-44B0-B174-BD369DBCB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95613"/>
            <a:ext cx="8342313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7C387D7-39E0-4C2A-BFC6-9BE1DF6660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D0CA0EB-B684-4060-A1B3-4E9908E146F0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48129" name="Rectangle 1">
            <a:extLst>
              <a:ext uri="{FF2B5EF4-FFF2-40B4-BE49-F238E27FC236}">
                <a16:creationId xmlns:a16="http://schemas.microsoft.com/office/drawing/2014/main" id="{7B9F900C-4CBD-4019-A0E6-AD51689B3B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9–58 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DDB35DD6-69BD-4D14-B9ED-BB52CDC2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68613"/>
            <a:ext cx="8342313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7C35B9A-E708-413F-B87D-CD5F6E4B3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4E69713-250E-4FC2-8305-2F6557A799ED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49153" name="Rectangle 1">
            <a:extLst>
              <a:ext uri="{FF2B5EF4-FFF2-40B4-BE49-F238E27FC236}">
                <a16:creationId xmlns:a16="http://schemas.microsoft.com/office/drawing/2014/main" id="{F31D58C8-97CB-428F-BC9D-3B71409FFF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9–59 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0D26AFA0-3245-46C3-BF2D-DE014F5A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68425"/>
            <a:ext cx="8342313" cy="411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CED3E46-A14D-49C9-8EC5-C8C4A838A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305DCFC-BF21-4CA6-8241-AE1D1F2970C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50177" name="Rectangle 1">
            <a:extLst>
              <a:ext uri="{FF2B5EF4-FFF2-40B4-BE49-F238E27FC236}">
                <a16:creationId xmlns:a16="http://schemas.microsoft.com/office/drawing/2014/main" id="{B6B7D8C6-8EA0-443A-B90B-A7AE4EC62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9–60 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3C5818D4-C29F-4037-97B7-47BCCD6F5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38413"/>
            <a:ext cx="8342313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63997D5-959C-46AC-A921-5EB9248B9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5A30576-6A44-4694-8FD2-0CB3E92B0BA7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253657E0-5781-4098-9BF0-984A625A4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9–61 </a:t>
            </a: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E67CC85B-9F77-44FD-B3D2-4174C3D64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32063"/>
            <a:ext cx="8342313" cy="17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32E1D47-2283-4474-A892-3942CC136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39C2569-4EAC-48CC-893C-108815F53D1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929F7032-A3F0-47BA-B9DB-C3A3D6FB4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9–62 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8EFC3E4D-96A9-49A6-B4C9-151C91E1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30413"/>
            <a:ext cx="8342313" cy="27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0B5305-51A6-4A22-A913-99CC9753CA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40BF6BE-6E8B-4F77-B096-BF7684754AC7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7169" name="Rectangle 1">
            <a:extLst>
              <a:ext uri="{FF2B5EF4-FFF2-40B4-BE49-F238E27FC236}">
                <a16:creationId xmlns:a16="http://schemas.microsoft.com/office/drawing/2014/main" id="{E6918C9A-7F89-4C05-AB2F-E5E7A9CB9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8229600" cy="5635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 Serial In/Serial Out Shift Registers </a:t>
            </a:r>
          </a:p>
        </p:txBody>
      </p:sp>
      <p:grpSp>
        <p:nvGrpSpPr>
          <p:cNvPr id="7170" name="Group 2">
            <a:extLst>
              <a:ext uri="{FF2B5EF4-FFF2-40B4-BE49-F238E27FC236}">
                <a16:creationId xmlns:a16="http://schemas.microsoft.com/office/drawing/2014/main" id="{0C9150F4-BB1D-4C4D-AB55-6FDE017AE797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7171" name="Group 3">
              <a:extLst>
                <a:ext uri="{FF2B5EF4-FFF2-40B4-BE49-F238E27FC236}">
                  <a16:creationId xmlns:a16="http://schemas.microsoft.com/office/drawing/2014/main" id="{BA0B7F46-0711-41E2-AB17-293C49918A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7172" name="Line 4">
                <a:extLst>
                  <a:ext uri="{FF2B5EF4-FFF2-40B4-BE49-F238E27FC236}">
                    <a16:creationId xmlns:a16="http://schemas.microsoft.com/office/drawing/2014/main" id="{E4C4F15E-17C6-4D88-B356-D897987E6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" name="Line 5">
                <a:extLst>
                  <a:ext uri="{FF2B5EF4-FFF2-40B4-BE49-F238E27FC236}">
                    <a16:creationId xmlns:a16="http://schemas.microsoft.com/office/drawing/2014/main" id="{B0BAB04F-146E-430F-B3FD-2A3780153F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4" name="Rectangle 6">
              <a:extLst>
                <a:ext uri="{FF2B5EF4-FFF2-40B4-BE49-F238E27FC236}">
                  <a16:creationId xmlns:a16="http://schemas.microsoft.com/office/drawing/2014/main" id="{D463F54A-17F6-4B70-BABB-B6A265C6F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5" name="Rectangle 7">
            <a:extLst>
              <a:ext uri="{FF2B5EF4-FFF2-40B4-BE49-F238E27FC236}">
                <a16:creationId xmlns:a16="http://schemas.microsoft.com/office/drawing/2014/main" id="{8048CBED-FBE7-42AE-9D50-93BAC7110B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7600" y="1981200"/>
            <a:ext cx="7340600" cy="1870075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4-bit version</a:t>
            </a:r>
          </a:p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5-bit version</a:t>
            </a:r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7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7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09E10FB-01BB-4202-AF46-276E4FCBDA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648F4EF-EE6F-4165-B895-1450BF1FDCA6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51AEA45C-09AB-466D-8DA8-843CB79B0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/>
              <a:t>Figure 9–63 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8CE8B091-7B3D-4101-8C39-D665DED2D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342313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5CE26B-70DB-49AD-AD98-0220626FC9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01D8EF7-7DCF-4F4A-A354-33EE577105E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EFD9310B-FB26-49D2-8CE8-FC49291454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Serial In/Serial Out Shift Registers </a:t>
            </a:r>
          </a:p>
        </p:txBody>
      </p:sp>
      <p:grpSp>
        <p:nvGrpSpPr>
          <p:cNvPr id="8194" name="Group 2">
            <a:extLst>
              <a:ext uri="{FF2B5EF4-FFF2-40B4-BE49-F238E27FC236}">
                <a16:creationId xmlns:a16="http://schemas.microsoft.com/office/drawing/2014/main" id="{746150B0-21CB-4776-9F22-FE87A72FCE94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8195" name="Group 3">
              <a:extLst>
                <a:ext uri="{FF2B5EF4-FFF2-40B4-BE49-F238E27FC236}">
                  <a16:creationId xmlns:a16="http://schemas.microsoft.com/office/drawing/2014/main" id="{77EF779F-8892-46C7-8C5C-188F3ACE5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8196" name="Line 4">
                <a:extLst>
                  <a:ext uri="{FF2B5EF4-FFF2-40B4-BE49-F238E27FC236}">
                    <a16:creationId xmlns:a16="http://schemas.microsoft.com/office/drawing/2014/main" id="{54B7FDCB-257F-400C-8ACB-7867C4CFBD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7" name="Line 5">
                <a:extLst>
                  <a:ext uri="{FF2B5EF4-FFF2-40B4-BE49-F238E27FC236}">
                    <a16:creationId xmlns:a16="http://schemas.microsoft.com/office/drawing/2014/main" id="{5FF35B98-0B01-4F91-B86B-6DCAB1496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8" name="Rectangle 6">
              <a:extLst>
                <a:ext uri="{FF2B5EF4-FFF2-40B4-BE49-F238E27FC236}">
                  <a16:creationId xmlns:a16="http://schemas.microsoft.com/office/drawing/2014/main" id="{7B5C781C-5AC7-4BF7-B5FF-006E37E4B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199" name="Picture 7">
            <a:extLst>
              <a:ext uri="{FF2B5EF4-FFF2-40B4-BE49-F238E27FC236}">
                <a16:creationId xmlns:a16="http://schemas.microsoft.com/office/drawing/2014/main" id="{967854FB-BE10-488F-9563-BA438CC31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3810000" cy="1077913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200" name="Rectangle 8">
            <a:extLst>
              <a:ext uri="{FF2B5EF4-FFF2-40B4-BE49-F238E27FC236}">
                <a16:creationId xmlns:a16="http://schemas.microsoft.com/office/drawing/2014/main" id="{58538445-E998-437D-B5B6-2AA5FC31C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3429000" cy="91440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4-bit version</a:t>
            </a:r>
          </a:p>
        </p:txBody>
      </p:sp>
      <p:pic>
        <p:nvPicPr>
          <p:cNvPr id="8201" name="Picture 9">
            <a:extLst>
              <a:ext uri="{FF2B5EF4-FFF2-40B4-BE49-F238E27FC236}">
                <a16:creationId xmlns:a16="http://schemas.microsoft.com/office/drawing/2014/main" id="{2A5DFFFE-65E2-459E-A170-19E69648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600"/>
            <a:ext cx="8237538" cy="28479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0EDD5DB0-B1CC-43D4-B782-3FE0857A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1992313"/>
            <a:ext cx="29051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8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39A90E3-B45D-401C-83DE-DF40BB5F1B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CC7B725-1B11-468F-A57C-E09E149A0639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8941A09C-375D-4231-96B2-D567F6BDB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800" b="1"/>
              <a:t>Figure 9–4</a:t>
            </a:r>
            <a:r>
              <a:rPr lang="en-US" altLang="en-US" sz="1800"/>
              <a:t>      Four bits (1010) being entered serially into the register.</a:t>
            </a:r>
            <a:r>
              <a:rPr lang="en-US" altLang="en-US" sz="1200"/>
              <a:t>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4C1E1F4-429C-400C-87DA-4E4F44E29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48387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855DF7E-F767-4B4E-9850-EA3DB2459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DA9B073-636D-4918-A4F9-60C98D9D0AC0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id="{2A8C4018-DEB8-4D34-A868-C59558C2C0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800" b="1"/>
              <a:t>Figure 9–5</a:t>
            </a:r>
            <a:r>
              <a:rPr lang="en-US" altLang="en-US" sz="1800"/>
              <a:t>     </a:t>
            </a:r>
            <a:br>
              <a:rPr lang="en-US" altLang="en-US" sz="1800"/>
            </a:br>
            <a:r>
              <a:rPr lang="en-US" altLang="en-US" sz="1800"/>
              <a:t> Four bits (1010) being serially shifted out of the register and replaced by all zeros.</a:t>
            </a:r>
            <a:r>
              <a:rPr lang="en-US" altLang="en-US" sz="1200"/>
              <a:t>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AE8B206-3D0C-4932-BE1E-B7F4118F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914400"/>
            <a:ext cx="424338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4346431-134B-4FBD-B7F7-2527DFEFCC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7A382D-87E4-423E-9E47-7AA407DDCCC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id="{1CFE30B8-6859-436D-A595-8D0177E3A5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/>
              <a:t>Serial In/Serial Out Shift Registers</a:t>
            </a:r>
            <a:r>
              <a:rPr lang="en-US" altLang="en-US"/>
              <a:t> 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9756E174-9DDB-4946-ABEE-8169356EDB9B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7425" cy="6016625"/>
            <a:chOff x="144" y="144"/>
            <a:chExt cx="5422" cy="3790"/>
          </a:xfrm>
        </p:grpSpPr>
        <p:grpSp>
          <p:nvGrpSpPr>
            <p:cNvPr id="11267" name="Group 3">
              <a:extLst>
                <a:ext uri="{FF2B5EF4-FFF2-40B4-BE49-F238E27FC236}">
                  <a16:creationId xmlns:a16="http://schemas.microsoft.com/office/drawing/2014/main" id="{04C41669-2F2D-43C3-BB62-3A500287E2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4" cy="3742"/>
              <a:chOff x="192" y="192"/>
              <a:chExt cx="5374" cy="3742"/>
            </a:xfrm>
          </p:grpSpPr>
          <p:sp>
            <p:nvSpPr>
              <p:cNvPr id="11268" name="Line 4">
                <a:extLst>
                  <a:ext uri="{FF2B5EF4-FFF2-40B4-BE49-F238E27FC236}">
                    <a16:creationId xmlns:a16="http://schemas.microsoft.com/office/drawing/2014/main" id="{E378025B-5441-45FF-89F2-587864CBD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9" name="Line 5">
                <a:extLst>
                  <a:ext uri="{FF2B5EF4-FFF2-40B4-BE49-F238E27FC236}">
                    <a16:creationId xmlns:a16="http://schemas.microsoft.com/office/drawing/2014/main" id="{EED4CDF3-544C-4D89-AFA9-94E25D3C87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4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0" name="Rectangle 6">
              <a:extLst>
                <a:ext uri="{FF2B5EF4-FFF2-40B4-BE49-F238E27FC236}">
                  <a16:creationId xmlns:a16="http://schemas.microsoft.com/office/drawing/2014/main" id="{526B2FB1-5B49-4407-B93A-35EC4352F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42" cy="14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271" name="Picture 7">
            <a:extLst>
              <a:ext uri="{FF2B5EF4-FFF2-40B4-BE49-F238E27FC236}">
                <a16:creationId xmlns:a16="http://schemas.microsoft.com/office/drawing/2014/main" id="{7B709DE7-F550-461F-979C-427363336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90600"/>
            <a:ext cx="4713288" cy="51816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2" name="Rectangle 8">
            <a:extLst>
              <a:ext uri="{FF2B5EF4-FFF2-40B4-BE49-F238E27FC236}">
                <a16:creationId xmlns:a16="http://schemas.microsoft.com/office/drawing/2014/main" id="{07A99DC1-27A3-49E3-ABB3-3ACC64DEE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3048000" cy="914400"/>
          </a:xfrm>
          <a:ln/>
        </p:spPr>
        <p:txBody>
          <a:bodyPr/>
          <a:lstStyle/>
          <a:p>
            <a:pPr marL="339725" indent="-339725">
              <a:buFont typeface="Times New Roman" panose="02020603050405020304" pitchFamily="18" charset="0"/>
              <a:buChar char="•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altLang="en-US"/>
              <a:t>5-bit version</a:t>
            </a:r>
          </a:p>
        </p:txBody>
      </p:sp>
      <p:pic>
        <p:nvPicPr>
          <p:cNvPr id="11273" name="Picture 9">
            <a:extLst>
              <a:ext uri="{FF2B5EF4-FFF2-40B4-BE49-F238E27FC236}">
                <a16:creationId xmlns:a16="http://schemas.microsoft.com/office/drawing/2014/main" id="{B02072F4-6407-462A-809A-B1DC87874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14600"/>
            <a:ext cx="2514600" cy="5095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4" name="Rectangle 10">
            <a:extLst>
              <a:ext uri="{FF2B5EF4-FFF2-40B4-BE49-F238E27FC236}">
                <a16:creationId xmlns:a16="http://schemas.microsoft.com/office/drawing/2014/main" id="{24A912C6-5794-47F9-B762-2467EC93B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581400"/>
            <a:ext cx="3962400" cy="2590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Rectangle 11">
            <a:extLst>
              <a:ext uri="{FF2B5EF4-FFF2-40B4-BE49-F238E27FC236}">
                <a16:creationId xmlns:a16="http://schemas.microsoft.com/office/drawing/2014/main" id="{AA52599F-541E-4558-A3B9-A0AC6223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505200"/>
            <a:ext cx="3646488" cy="2590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Rectangle 12">
            <a:extLst>
              <a:ext uri="{FF2B5EF4-FFF2-40B4-BE49-F238E27FC236}">
                <a16:creationId xmlns:a16="http://schemas.microsoft.com/office/drawing/2014/main" id="{03531994-CE9F-4B86-BA84-808E7A195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581400"/>
            <a:ext cx="3036888" cy="2590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Rectangle 13">
            <a:extLst>
              <a:ext uri="{FF2B5EF4-FFF2-40B4-BE49-F238E27FC236}">
                <a16:creationId xmlns:a16="http://schemas.microsoft.com/office/drawing/2014/main" id="{7CB56B30-03C9-43DC-9D3C-7DB5ECEFC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581400"/>
            <a:ext cx="2503488" cy="2590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Rectangle 14">
            <a:extLst>
              <a:ext uri="{FF2B5EF4-FFF2-40B4-BE49-F238E27FC236}">
                <a16:creationId xmlns:a16="http://schemas.microsoft.com/office/drawing/2014/main" id="{A73493AB-72EA-434E-836A-C8CEDDE98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581400"/>
            <a:ext cx="1893888" cy="2590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8AE0309C-0926-44B5-881A-3FEA49496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581400"/>
            <a:ext cx="3429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Find the state of the 5-bit  register after the data has been clocked in serially.</a:t>
            </a:r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Noto Sans CJK SC Regular"/>
      </a:majorFont>
      <a:minorFont>
        <a:latin typeface="Times New Roman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2998</TotalTime>
  <Words>1189</Words>
  <Application>Microsoft Office PowerPoint</Application>
  <PresentationFormat>On-screen Show (4:3)</PresentationFormat>
  <Paragraphs>221</Paragraphs>
  <Slides>50</Slides>
  <Notes>50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Times New Roman</vt:lpstr>
      <vt:lpstr>Noto Sans CJK SC Regular</vt:lpstr>
      <vt:lpstr>Arial</vt:lpstr>
      <vt:lpstr>Office Theme</vt:lpstr>
      <vt:lpstr>Digital Fundamentals</vt:lpstr>
      <vt:lpstr>Basic Shift Register Functions </vt:lpstr>
      <vt:lpstr>Figure 9–1      The flip-flop as a storage element. </vt:lpstr>
      <vt:lpstr>Figure 9–2      Basic data movement in shift registers.  (Four bits are used for illustration. The bits move in the direction of the arrows.) </vt:lpstr>
      <vt:lpstr> Serial In/Serial Out Shift Registers </vt:lpstr>
      <vt:lpstr>Serial In/Serial Out Shift Registers </vt:lpstr>
      <vt:lpstr>Figure 9–4      Four bits (1010) being entered serially into the register. </vt:lpstr>
      <vt:lpstr>Figure 9–5       Four bits (1010) being serially shifted out of the register and replaced by all zeros. </vt:lpstr>
      <vt:lpstr>Serial In/Serial Out Shift Registers </vt:lpstr>
      <vt:lpstr>Serial In/Parallel Out Shift Registers </vt:lpstr>
      <vt:lpstr>Serial In/Parallel Out Shift Registers </vt:lpstr>
      <vt:lpstr>Serial In/Parallel Out Shift Registers </vt:lpstr>
      <vt:lpstr>Serial In/Parallel Out Shift Registers </vt:lpstr>
      <vt:lpstr>Serial In/Parallel Out Shift Registers </vt:lpstr>
      <vt:lpstr>Parallel In/Serial Out Shift Registers</vt:lpstr>
      <vt:lpstr>Parallel In/Serial Out Shift Registers</vt:lpstr>
      <vt:lpstr>Parallel In/Serial Out Shift Registers</vt:lpstr>
      <vt:lpstr>Parallel In/Serial Out Shift Registers</vt:lpstr>
      <vt:lpstr>Parallel In/Serial Out Shift Registers</vt:lpstr>
      <vt:lpstr>Parallel In/Parallel Out Shift Registers</vt:lpstr>
      <vt:lpstr>Parallel In/Parallel Out Shift Registers</vt:lpstr>
      <vt:lpstr>Bidirectional Shift Register </vt:lpstr>
      <vt:lpstr>Bidirectional Shift Register </vt:lpstr>
      <vt:lpstr>Bidirectional Shift Register </vt:lpstr>
      <vt:lpstr>Figure 9–23      Four-bit and 5-bit Johnson counters. </vt:lpstr>
      <vt:lpstr>Figure 9–24      Timing sequence for a 4-bit Johnson counter. </vt:lpstr>
      <vt:lpstr>Figure 9–26      A 10-bit ring counter. Open file F09-26 to verify operation. </vt:lpstr>
      <vt:lpstr>10-bit ring counter has initial state of 1010000000.   Find the waveform for each of the Q outputs. </vt:lpstr>
      <vt:lpstr>Applications</vt:lpstr>
      <vt:lpstr>Figure 9–28      The shift register as a time-delay device. </vt:lpstr>
      <vt:lpstr>Figure 9–30      Timing diagram showing time delays for the register in Figure 9–29. </vt:lpstr>
      <vt:lpstr>Figure 9–33      Simplified logic diagram of a serial-to-parallel converter. </vt:lpstr>
      <vt:lpstr>Figure 9–34      Serial data format. </vt:lpstr>
      <vt:lpstr>Figure 9–35      Timing diagram illustrating the operation of the serial-to-parallel data converter in Figure 9–33. </vt:lpstr>
      <vt:lpstr>Figure 9–36      UART interface. </vt:lpstr>
      <vt:lpstr>Figure 9–37      Basic UART block diagram. </vt:lpstr>
      <vt:lpstr>Figure 9–41      Sample test pattern. </vt:lpstr>
      <vt:lpstr>Figure 9–42      Basic test setup for the serial-to-parallel data converter of Figure 9-33. </vt:lpstr>
      <vt:lpstr>Figure 9–43      Proper outputs for the circuit under test in Figure 9-42. The input test pattern is shown. </vt:lpstr>
      <vt:lpstr>Figure 9–46  Summary of Types of Shift Registers </vt:lpstr>
      <vt:lpstr>Figure 9–49  Problem 5.   What is the state of the register after each clock pulse if it starts in 101001111000 state? </vt:lpstr>
      <vt:lpstr>Figure 9–55 </vt:lpstr>
      <vt:lpstr>Figure 9–56 </vt:lpstr>
      <vt:lpstr>Figure 9–57 </vt:lpstr>
      <vt:lpstr>Figure 9–58 </vt:lpstr>
      <vt:lpstr>Figure 9–59 </vt:lpstr>
      <vt:lpstr>Figure 9–60 </vt:lpstr>
      <vt:lpstr>Figure 9–61 </vt:lpstr>
      <vt:lpstr>Figure 9–62 </vt:lpstr>
      <vt:lpstr>Figure 9–63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8–1      A 2-bit asynchronous binary counter. Open file F08-01 to verify operation.</dc:title>
  <dc:subject/>
  <dc:creator>James Ramsey</dc:creator>
  <cp:keywords/>
  <dc:description/>
  <cp:lastModifiedBy>Saad Ahmad</cp:lastModifiedBy>
  <cp:revision>44</cp:revision>
  <cp:lastPrinted>1601-01-01T00:00:00Z</cp:lastPrinted>
  <dcterms:created xsi:type="dcterms:W3CDTF">2005-07-13T23:34:43Z</dcterms:created>
  <dcterms:modified xsi:type="dcterms:W3CDTF">2021-06-13T09:09:44Z</dcterms:modified>
</cp:coreProperties>
</file>